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</p:sldIdLst>
  <p:sldSz cy="6858000" cx="9144000"/>
  <p:notesSz cx="6858000" cy="9144000"/>
  <p:embeddedFontLst>
    <p:embeddedFont>
      <p:font typeface="Roboto"/>
      <p:regular r:id="rId116"/>
      <p:bold r:id="rId117"/>
      <p:italic r:id="rId118"/>
      <p:boldItalic r:id="rId1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5A3D622B-0D23-4096-9DDF-E6228EB1F9B2}">
  <a:tblStyle styleId="{5A3D622B-0D23-4096-9DDF-E6228EB1F9B2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Roboto-italic.fntdata"/><Relationship Id="rId117" Type="http://schemas.openxmlformats.org/officeDocument/2006/relationships/font" Target="fonts/Roboto-bold.fntdata"/><Relationship Id="rId116" Type="http://schemas.openxmlformats.org/officeDocument/2006/relationships/font" Target="fonts/Roboto-regular.fntdata"/><Relationship Id="rId115" Type="http://schemas.openxmlformats.org/officeDocument/2006/relationships/slide" Target="slides/slide110.xml"/><Relationship Id="rId119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h.wikipedia.org/wiki/%E8%BE%A6%E5%85%AC%E5%AE%A4%E5%A5%97%E8%A3%9D%E8%BB%9F%E9%AB%94%E6%AF%94%E8%BC%83" TargetMode="External"/><Relationship Id="rId3" Type="http://schemas.openxmlformats.org/officeDocument/2006/relationships/hyperlink" Target="https://zh.wikipedia.org/wiki/Google%E6%96%87%E4%BB%B6" TargetMode="Externa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martmockups.com/mockup/digital_world_2" TargetMode="External"/><Relationship Id="rId3" Type="http://schemas.openxmlformats.org/officeDocument/2006/relationships/hyperlink" Target="http://smartmockups.com/mockup/digital_firmbee_35" TargetMode="External"/><Relationship Id="rId4" Type="http://schemas.openxmlformats.org/officeDocument/2006/relationships/hyperlink" Target="http://smartmockups.com/mockup/digital_firmbee_32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gcflearnfree.org/googleslides/getting-started-with-your-presentation/1/" TargetMode="External"/><Relationship Id="rId3" Type="http://schemas.openxmlformats.org/officeDocument/2006/relationships/hyperlink" Target="http://b4worker.blogspot.tw/2011/06/powerpoint2010.html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gcflearnfree.org/googleslides/getting-started-with-your-presentation/1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gcflearnfree.org/googleslides/getting-started-with-your-presentation/1/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gcflearnfree.org/googleslides/getting-started-with-your-presentation/1/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gcflearnfree.org/googleslides/getting-started-with-your-presentation/1/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gcflearnfree.org/googleslides/getting-started-with-your-presentation/1/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gcflearnfree.org/googleslides/getting-started-with-your-presentation/1/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http://l.pulipuli.info/nou/105impress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投影片功能：基本 / 豐富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繪圖與特效：基本 / SmartArt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安裝：免安裝 / 需要安裝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費用：免費 / 收費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分享：容易 / 不容易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2"/>
              </a:rPr>
              <a:t>https://zh.wikipedia.org/wiki/%E8%BE%A6%E5%85%AC%E5%AE%A4%E5%A5%97%E8%A3%9D%E8%BB%9F%E9%AB%94%E6%AF%94%E8%BC%83</a:t>
            </a:r>
            <a:r>
              <a:rPr lang="zh-C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https://zh.wikipedia.org/wiki/Google%E6%96%87%E4%BB%B6</a:t>
            </a:r>
            <a:r>
              <a:rPr lang="zh-CN"/>
              <a:t> </a:t>
            </a: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Shape 1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Shape 1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hape 12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Shape 1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其他三張圖</a:t>
            </a: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Shape 1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Shape 1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Shape 1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Shape 12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Shape 1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Shape 1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建立副本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修改名字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http://www.organ.org.tw/JRNL/044/044006.htm</a:t>
            </a: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Shape 1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Shape 1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Shape 1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2"/>
              </a:rPr>
              <a:t>http://smartmockups.com/mockup/digital_world_2</a:t>
            </a:r>
            <a:r>
              <a:rPr lang="zh-C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http://smartmockups.com/mockup/digital_firmbee_35</a:t>
            </a:r>
            <a:r>
              <a:rPr lang="zh-C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4"/>
              </a:rPr>
              <a:t>http://smartmockups.com/mockup/digital_firmbee_32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https://accounts.google.com/SignUp?hl=zh-TW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https://accounts.google.com/SignUp?hl=zh-TW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https://pixabay.com/zh/%E9%9D%99%E7%89%A9-%E6%B3%B0%E8%BF%AA%E7%86%8A-%E7%99%BD-%E8%AF%BB%E5%8F%96-%E6%9C%AC%E4%B9%A6-%E8%93%9D%E8%89%B2%E7%9A%84%E8%83%8C%E6%99%AF-1037378/#_=_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2"/>
              </a:rPr>
              <a:t>http://www.gcflearnfree.org/googleslides/getting-started-with-your-presentation/1/</a:t>
            </a:r>
            <a:r>
              <a:rPr lang="zh-C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http://b4worker.blogspot.tw/2011/06/powerpoint2010.html</a:t>
            </a:r>
            <a:r>
              <a:rPr lang="zh-CN"/>
              <a:t>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2"/>
              </a:rPr>
              <a:t>http://www.gcflearnfree.org/googleslides/getting-started-with-your-presentation/1/</a:t>
            </a:r>
            <a:r>
              <a:rPr lang="zh-CN"/>
              <a:t>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2"/>
              </a:rPr>
              <a:t>http://www.gcflearnfree.org/googleslides/getting-started-with-your-presentation/1/</a:t>
            </a:r>
            <a:r>
              <a:rPr lang="zh-CN"/>
              <a:t>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2"/>
              </a:rPr>
              <a:t>http://www.gcflearnfree.org/googleslides/getting-started-with-your-presentation/1/</a:t>
            </a:r>
            <a:r>
              <a:rPr lang="zh-CN"/>
              <a:t> 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2"/>
              </a:rPr>
              <a:t>http://www.gcflearnfree.org/googleslides/getting-started-with-your-presentation/1/</a:t>
            </a:r>
            <a:r>
              <a:rPr lang="zh-CN"/>
              <a:t>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2"/>
              </a:rPr>
              <a:t>http://www.gcflearnfree.org/googleslides/getting-started-with-your-presentation/1/</a:t>
            </a:r>
            <a:r>
              <a:rPr lang="zh-CN"/>
              <a:t> 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2"/>
              </a:rPr>
              <a:t>http://www.gcflearnfree.org/googleslides/getting-started-with-your-presentation/1/</a:t>
            </a:r>
            <a:r>
              <a:rPr lang="zh-CN"/>
              <a:t> 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建立副本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CN"/>
              <a:t>修改名字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「器官捐贈生命關懷列車」趣味「四格漫畫」大專院校組第三名王曉梅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建立副本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修改名字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Shape 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建立副本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修改名字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其他三張圖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Shape 7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Shape 7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建立副本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修改名字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Shape 7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Shape 7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Shape 8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Shape 8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Shape 8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建立副本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修改名字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Shape 8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Shape 8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Shape 8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Shape 8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Shape 9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Shape 9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Shape 9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Shape 9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Shape 9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Shape 9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建立副本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修改名字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Shape 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其他三張圖</a:t>
            </a: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Shape 10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Shape 10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Shape 10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Shape 1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Shape 10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Shape 10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建立副本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修改名字</a:t>
            </a: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Shape 10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Shape 10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Shape 1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Shape 1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Shape 1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Shape 11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Shape 1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Shape 1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Shape 1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Shape 11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Shape 1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Shape 1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Shape 1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建立副本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修改名字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jpg"/><Relationship Id="rId3" Type="http://schemas.openxmlformats.org/officeDocument/2006/relationships/image" Target="../media/image0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jpg"/><Relationship Id="rId3" Type="http://schemas.openxmlformats.org/officeDocument/2006/relationships/image" Target="../media/image0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jpg"/><Relationship Id="rId3" Type="http://schemas.openxmlformats.org/officeDocument/2006/relationships/image" Target="../media/image0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Relationship Id="rId3" Type="http://schemas.openxmlformats.org/officeDocument/2006/relationships/image" Target="../media/image0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Relationship Id="rId3" Type="http://schemas.openxmlformats.org/officeDocument/2006/relationships/image" Target="../media/image0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9.png"/><Relationship Id="rId3" Type="http://schemas.openxmlformats.org/officeDocument/2006/relationships/image" Target="../media/image0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500" y="639050"/>
            <a:ext cx="1427025" cy="18010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>
            <p:ph type="ctrTitle"/>
          </p:nvPr>
        </p:nvSpPr>
        <p:spPr>
          <a:xfrm>
            <a:off x="598100" y="4502862"/>
            <a:ext cx="8222100" cy="1118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b="1"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98088" y="5757117"/>
            <a:ext cx="8222100" cy="577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833773"/>
            <a:ext cx="8520599" cy="661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639833"/>
            <a:ext cx="85205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Char char="●"/>
              <a:defRPr/>
            </a:lvl1pPr>
            <a:lvl2pPr lvl="1" rtl="0">
              <a:spcBef>
                <a:spcPts val="0"/>
              </a:spcBef>
              <a:spcAft>
                <a:spcPts val="1600"/>
              </a:spcAft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64" name="Shape 64"/>
          <p:cNvSpPr txBox="1"/>
          <p:nvPr>
            <p:ph idx="2" type="subTitle"/>
          </p:nvPr>
        </p:nvSpPr>
        <p:spPr>
          <a:xfrm>
            <a:off x="311700" y="517575"/>
            <a:ext cx="8520599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 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833773"/>
            <a:ext cx="8520599" cy="661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11700" y="517575"/>
            <a:ext cx="8520599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311700" y="1639966"/>
            <a:ext cx="39998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buSzPct val="90000"/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3" type="body"/>
          </p:nvPr>
        </p:nvSpPr>
        <p:spPr>
          <a:xfrm>
            <a:off x="4832400" y="1639966"/>
            <a:ext cx="39998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 1 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833773"/>
            <a:ext cx="8520599" cy="661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74" name="Shape 74"/>
          <p:cNvSpPr txBox="1"/>
          <p:nvPr>
            <p:ph idx="1" type="subTitle"/>
          </p:nvPr>
        </p:nvSpPr>
        <p:spPr>
          <a:xfrm>
            <a:off x="311700" y="517575"/>
            <a:ext cx="8520599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2" type="body"/>
          </p:nvPr>
        </p:nvSpPr>
        <p:spPr>
          <a:xfrm>
            <a:off x="311700" y="2568798"/>
            <a:ext cx="39998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3" type="body"/>
          </p:nvPr>
        </p:nvSpPr>
        <p:spPr>
          <a:xfrm>
            <a:off x="4832400" y="2568798"/>
            <a:ext cx="39998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77" name="Shape 77"/>
          <p:cNvSpPr txBox="1"/>
          <p:nvPr>
            <p:ph idx="4" type="subTitle"/>
          </p:nvPr>
        </p:nvSpPr>
        <p:spPr>
          <a:xfrm>
            <a:off x="311700" y="1495525"/>
            <a:ext cx="39998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5" type="subTitle"/>
          </p:nvPr>
        </p:nvSpPr>
        <p:spPr>
          <a:xfrm>
            <a:off x="4832400" y="1495525"/>
            <a:ext cx="39998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 1 1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833773"/>
            <a:ext cx="8520599" cy="661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82" name="Shape 82"/>
          <p:cNvSpPr txBox="1"/>
          <p:nvPr>
            <p:ph idx="1" type="subTitle"/>
          </p:nvPr>
        </p:nvSpPr>
        <p:spPr>
          <a:xfrm>
            <a:off x="311700" y="517575"/>
            <a:ext cx="8283599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200" y="1318375"/>
            <a:ext cx="5199800" cy="51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639833"/>
            <a:ext cx="85205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實作時間">
    <p:bg>
      <p:bgPr>
        <a:noFill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0" y="-225"/>
            <a:ext cx="3475500" cy="68580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6600"/>
              </a:solidFill>
            </a:endParaRPr>
          </a:p>
        </p:txBody>
      </p:sp>
      <p:sp>
        <p:nvSpPr>
          <p:cNvPr id="90" name="Shape 90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50000"/>
              </a:lnSpc>
              <a:spcBef>
                <a:spcPts val="0"/>
              </a:spcBef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id="93" name="Shape 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08798" y="3333451"/>
            <a:ext cx="2903526" cy="275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實作時間 1">
    <p:bg>
      <p:bgPr>
        <a:noFill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-225"/>
            <a:ext cx="3475500" cy="68580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6600"/>
              </a:solidFill>
            </a:endParaRPr>
          </a:p>
        </p:txBody>
      </p:sp>
      <p:sp>
        <p:nvSpPr>
          <p:cNvPr id="96" name="Shape 96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50000"/>
              </a:lnSpc>
              <a:spcBef>
                <a:spcPts val="0"/>
              </a:spcBef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id="99" name="Shape 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5199" y="2244125"/>
            <a:ext cx="1925100" cy="41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639966"/>
            <a:ext cx="39998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83333"/>
              <a:defRPr sz="2400"/>
            </a:lvl1pPr>
            <a:lvl2pPr lvl="1">
              <a:spcBef>
                <a:spcPts val="0"/>
              </a:spcBef>
              <a:buSzPct val="90000"/>
              <a:defRPr sz="20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4832400" y="1639966"/>
            <a:ext cx="39998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83333"/>
              <a:defRPr sz="2400"/>
            </a:lvl1pPr>
            <a:lvl2pPr lvl="1">
              <a:spcBef>
                <a:spcPts val="0"/>
              </a:spcBef>
              <a:defRPr sz="20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兩欄 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639975"/>
            <a:ext cx="8520599" cy="21581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buSzPct val="90000"/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09" name="Shape 109"/>
          <p:cNvSpPr txBox="1"/>
          <p:nvPr>
            <p:ph idx="2" type="body"/>
          </p:nvPr>
        </p:nvSpPr>
        <p:spPr>
          <a:xfrm>
            <a:off x="311700" y="3942625"/>
            <a:ext cx="8520599" cy="21581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buSzPct val="90000"/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兩欄 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2568798"/>
            <a:ext cx="39998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13" name="Shape 113"/>
          <p:cNvSpPr txBox="1"/>
          <p:nvPr>
            <p:ph idx="2" type="body"/>
          </p:nvPr>
        </p:nvSpPr>
        <p:spPr>
          <a:xfrm>
            <a:off x="4832400" y="2568798"/>
            <a:ext cx="39998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15" name="Shape 115"/>
          <p:cNvSpPr txBox="1"/>
          <p:nvPr>
            <p:ph idx="3" type="subTitle"/>
          </p:nvPr>
        </p:nvSpPr>
        <p:spPr>
          <a:xfrm>
            <a:off x="311700" y="1495525"/>
            <a:ext cx="39998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16" name="Shape 116"/>
          <p:cNvSpPr txBox="1"/>
          <p:nvPr>
            <p:ph idx="4" type="subTitle"/>
          </p:nvPr>
        </p:nvSpPr>
        <p:spPr>
          <a:xfrm>
            <a:off x="4832400" y="1495525"/>
            <a:ext cx="39998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投影片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700" y="639050"/>
            <a:ext cx="1427025" cy="180106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/>
          <p:nvPr>
            <p:ph type="ctrTitle"/>
          </p:nvPr>
        </p:nvSpPr>
        <p:spPr>
          <a:xfrm>
            <a:off x="598100" y="4730810"/>
            <a:ext cx="8222100" cy="890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b="1"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5621192"/>
            <a:ext cx="8222100" cy="577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9" name="Shape 19"/>
          <p:cNvSpPr txBox="1"/>
          <p:nvPr>
            <p:ph idx="2" type="subTitle"/>
          </p:nvPr>
        </p:nvSpPr>
        <p:spPr>
          <a:xfrm>
            <a:off x="598088" y="4153592"/>
            <a:ext cx="8222100" cy="57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b="1" sz="2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/>
        </p:nvSpPr>
        <p:spPr>
          <a:xfrm>
            <a:off x="3402400" y="832000"/>
            <a:ext cx="49290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辦公室軟體應用之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Google簡報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只有標題 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只有標題 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25500" y="6164050"/>
            <a:ext cx="9144000" cy="6939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0" y="5629750"/>
            <a:ext cx="9144000" cy="1228200"/>
          </a:xfrm>
          <a:prstGeom prst="rect">
            <a:avLst/>
          </a:prstGeom>
          <a:solidFill>
            <a:srgbClr val="7F6000">
              <a:alpha val="83460"/>
            </a:srgbClr>
          </a:solidFill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只有標題 2 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0" y="0"/>
            <a:ext cx="9144000" cy="1228200"/>
          </a:xfrm>
          <a:prstGeom prst="rect">
            <a:avLst/>
          </a:prstGeom>
          <a:solidFill>
            <a:srgbClr val="7F6000">
              <a:alpha val="83460"/>
            </a:srgbClr>
          </a:solidFill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740800"/>
            <a:ext cx="2807999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954405"/>
            <a:ext cx="2807999" cy="4137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rgbClr val="7F60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490250" y="701800"/>
            <a:ext cx="5618700" cy="5454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36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572000" y="-233"/>
            <a:ext cx="4572000" cy="68580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6600"/>
              </a:solidFill>
            </a:endParaRPr>
          </a:p>
        </p:txBody>
      </p:sp>
      <p:cxnSp>
        <p:nvCxnSpPr>
          <p:cNvPr id="139" name="Shape 13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Shape 140"/>
          <p:cNvSpPr txBox="1"/>
          <p:nvPr>
            <p:ph type="title"/>
          </p:nvPr>
        </p:nvSpPr>
        <p:spPr>
          <a:xfrm>
            <a:off x="265500" y="1534800"/>
            <a:ext cx="4045199" cy="2085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41" name="Shape 141"/>
          <p:cNvSpPr txBox="1"/>
          <p:nvPr>
            <p:ph idx="1" type="subTitle"/>
          </p:nvPr>
        </p:nvSpPr>
        <p:spPr>
          <a:xfrm>
            <a:off x="265500" y="3692001"/>
            <a:ext cx="4045199" cy="1692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42" name="Shape 142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319500" y="5640766"/>
            <a:ext cx="5998800" cy="798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rgbClr val="7F600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1674733"/>
            <a:ext cx="8520599" cy="2707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4492300"/>
            <a:ext cx="8520599" cy="1709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51" name="Shape 1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大字編號 1">
    <p:bg>
      <p:bgPr>
        <a:solidFill>
          <a:srgbClr val="000000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636508"/>
            <a:ext cx="8520600" cy="270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4492300"/>
            <a:ext cx="8520600" cy="1709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">
    <p:bg>
      <p:bgPr>
        <a:solidFill>
          <a:srgbClr val="7F6000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500" y="2528475"/>
            <a:ext cx="1427025" cy="180106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/>
          <p:nvPr>
            <p:ph type="title"/>
          </p:nvPr>
        </p:nvSpPr>
        <p:spPr>
          <a:xfrm>
            <a:off x="2431475" y="2869800"/>
            <a:ext cx="6388800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25" name="Shape 25"/>
          <p:cNvSpPr txBox="1"/>
          <p:nvPr>
            <p:ph idx="1" type="subTitle"/>
          </p:nvPr>
        </p:nvSpPr>
        <p:spPr>
          <a:xfrm>
            <a:off x="2431475" y="4114625"/>
            <a:ext cx="6388800" cy="1424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26" name="Shape 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三欄 + 子標題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833773"/>
            <a:ext cx="8520600" cy="66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61" name="Shape 161"/>
          <p:cNvSpPr txBox="1"/>
          <p:nvPr>
            <p:ph idx="1" type="subTitle"/>
          </p:nvPr>
        </p:nvSpPr>
        <p:spPr>
          <a:xfrm>
            <a:off x="311700" y="517575"/>
            <a:ext cx="8283600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66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62" name="Shape 162"/>
          <p:cNvSpPr txBox="1"/>
          <p:nvPr>
            <p:ph idx="2" type="body"/>
          </p:nvPr>
        </p:nvSpPr>
        <p:spPr>
          <a:xfrm>
            <a:off x="311700" y="2568799"/>
            <a:ext cx="2540700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63" name="Shape 163"/>
          <p:cNvSpPr txBox="1"/>
          <p:nvPr>
            <p:ph idx="3" type="body"/>
          </p:nvPr>
        </p:nvSpPr>
        <p:spPr>
          <a:xfrm>
            <a:off x="3183201" y="2568799"/>
            <a:ext cx="2540699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64" name="Shape 164"/>
          <p:cNvSpPr txBox="1"/>
          <p:nvPr>
            <p:ph idx="4" type="subTitle"/>
          </p:nvPr>
        </p:nvSpPr>
        <p:spPr>
          <a:xfrm>
            <a:off x="311700" y="1495525"/>
            <a:ext cx="2540700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65" name="Shape 165"/>
          <p:cNvSpPr txBox="1"/>
          <p:nvPr>
            <p:ph idx="5" type="subTitle"/>
          </p:nvPr>
        </p:nvSpPr>
        <p:spPr>
          <a:xfrm>
            <a:off x="3183201" y="1495525"/>
            <a:ext cx="2540699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66" name="Shape 166"/>
          <p:cNvSpPr txBox="1"/>
          <p:nvPr>
            <p:ph idx="6" type="body"/>
          </p:nvPr>
        </p:nvSpPr>
        <p:spPr>
          <a:xfrm>
            <a:off x="6054699" y="2568799"/>
            <a:ext cx="2540699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67" name="Shape 167"/>
          <p:cNvSpPr txBox="1"/>
          <p:nvPr>
            <p:ph idx="7" type="subTitle"/>
          </p:nvPr>
        </p:nvSpPr>
        <p:spPr>
          <a:xfrm>
            <a:off x="6054699" y="1495525"/>
            <a:ext cx="2540699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三欄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2568799"/>
            <a:ext cx="25406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3183201" y="2568799"/>
            <a:ext cx="25406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72" name="Shape 172"/>
          <p:cNvSpPr txBox="1"/>
          <p:nvPr>
            <p:ph idx="3" type="subTitle"/>
          </p:nvPr>
        </p:nvSpPr>
        <p:spPr>
          <a:xfrm>
            <a:off x="311700" y="1495525"/>
            <a:ext cx="25406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73" name="Shape 173"/>
          <p:cNvSpPr txBox="1"/>
          <p:nvPr>
            <p:ph idx="4" type="subTitle"/>
          </p:nvPr>
        </p:nvSpPr>
        <p:spPr>
          <a:xfrm>
            <a:off x="3183201" y="1495525"/>
            <a:ext cx="25406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74" name="Shape 174"/>
          <p:cNvSpPr txBox="1"/>
          <p:nvPr>
            <p:ph idx="5" type="body"/>
          </p:nvPr>
        </p:nvSpPr>
        <p:spPr>
          <a:xfrm>
            <a:off x="6054699" y="2568799"/>
            <a:ext cx="25406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75" name="Shape 175"/>
          <p:cNvSpPr txBox="1"/>
          <p:nvPr>
            <p:ph idx="6" type="subTitle"/>
          </p:nvPr>
        </p:nvSpPr>
        <p:spPr>
          <a:xfrm>
            <a:off x="6054699" y="1495525"/>
            <a:ext cx="25406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76" name="Shape 17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結束：下課">
    <p:bg>
      <p:bgPr>
        <a:solidFill>
          <a:srgbClr val="7F6000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3186550" y="1939650"/>
            <a:ext cx="5633700" cy="29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zh-CN" sz="2400">
                <a:solidFill>
                  <a:schemeClr val="lt1"/>
                </a:solidFill>
              </a:rPr>
              <a:t>離開教室時請記得</a:t>
            </a:r>
          </a:p>
          <a:p>
            <a:pPr indent="-4064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b="0" lang="zh-CN" sz="2800">
                <a:solidFill>
                  <a:schemeClr val="lt1"/>
                </a:solidFill>
              </a:rPr>
              <a:t>把電腦關機</a:t>
            </a:r>
          </a:p>
          <a:p>
            <a:pPr indent="-4064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b="0" lang="zh-CN" sz="2800">
                <a:solidFill>
                  <a:schemeClr val="lt1"/>
                </a:solidFill>
              </a:rPr>
              <a:t>將椅子擺好</a:t>
            </a:r>
          </a:p>
          <a:p>
            <a:pPr indent="-4064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b="0" lang="zh-CN" sz="2800">
                <a:solidFill>
                  <a:schemeClr val="lt1"/>
                </a:solidFill>
              </a:rPr>
              <a:t>擦黑版</a:t>
            </a:r>
          </a:p>
          <a:p>
            <a:pPr indent="-4064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b="0" lang="zh-CN" sz="2800">
                <a:solidFill>
                  <a:schemeClr val="lt1"/>
                </a:solidFill>
              </a:rPr>
              <a:t>關冷氣、電風扇、關燈</a:t>
            </a:r>
          </a:p>
        </p:txBody>
      </p:sp>
      <p:grpSp>
        <p:nvGrpSpPr>
          <p:cNvPr id="181" name="Shape 181"/>
          <p:cNvGrpSpPr/>
          <p:nvPr/>
        </p:nvGrpSpPr>
        <p:grpSpPr>
          <a:xfrm>
            <a:off x="356275" y="2538300"/>
            <a:ext cx="2563200" cy="1781400"/>
            <a:chOff x="3839700" y="890650"/>
            <a:chExt cx="2563200" cy="1781400"/>
          </a:xfrm>
        </p:grpSpPr>
        <p:sp>
          <p:nvSpPr>
            <p:cNvPr id="182" name="Shape 182"/>
            <p:cNvSpPr/>
            <p:nvPr/>
          </p:nvSpPr>
          <p:spPr>
            <a:xfrm>
              <a:off x="3839700" y="890650"/>
              <a:ext cx="2563200" cy="1781400"/>
            </a:xfrm>
            <a:prstGeom prst="roundRect">
              <a:avLst>
                <a:gd fmla="val 16667" name="adj"/>
              </a:avLst>
            </a:prstGeom>
            <a:solidFill>
              <a:srgbClr val="313039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83" name="Shape 1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59825" y="1019300"/>
              <a:ext cx="2286000" cy="15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Shape 184"/>
          <p:cNvSpPr/>
          <p:nvPr/>
        </p:nvSpPr>
        <p:spPr>
          <a:xfrm>
            <a:off x="449125" y="1084075"/>
            <a:ext cx="2377500" cy="1068300"/>
          </a:xfrm>
          <a:prstGeom prst="wedgeRoundRectCallout">
            <a:avLst>
              <a:gd fmla="val -11008" name="adj1"/>
              <a:gd fmla="val 72065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4000"/>
              <a:t>下課囉！</a:t>
            </a:r>
          </a:p>
        </p:txBody>
      </p:sp>
      <p:sp>
        <p:nvSpPr>
          <p:cNvPr id="185" name="Shape 185"/>
          <p:cNvSpPr txBox="1"/>
          <p:nvPr>
            <p:ph idx="1" type="subTitle"/>
          </p:nvPr>
        </p:nvSpPr>
        <p:spPr>
          <a:xfrm>
            <a:off x="2444350" y="4839200"/>
            <a:ext cx="6375900" cy="154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 1">
    <p:bg>
      <p:bgPr>
        <a:solidFill>
          <a:srgbClr val="7F6000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2431475" y="2869800"/>
            <a:ext cx="6388800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30" name="Shape 30"/>
          <p:cNvSpPr txBox="1"/>
          <p:nvPr>
            <p:ph idx="1" type="subTitle"/>
          </p:nvPr>
        </p:nvSpPr>
        <p:spPr>
          <a:xfrm>
            <a:off x="2431475" y="1318375"/>
            <a:ext cx="6388800" cy="1424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31" name="Shape 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33" name="Shape 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00" y="2528475"/>
            <a:ext cx="1427025" cy="1801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兩欄 1 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2568798"/>
            <a:ext cx="8520600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2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 1 1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0" y="6521962"/>
            <a:ext cx="9144000" cy="335991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" name="Shape 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4200" y="1318375"/>
            <a:ext cx="5199800" cy="51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/>
          <p:nvPr>
            <p:ph type="title"/>
          </p:nvPr>
        </p:nvSpPr>
        <p:spPr>
          <a:xfrm>
            <a:off x="2431475" y="2869800"/>
            <a:ext cx="6388800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431475" y="1318375"/>
            <a:ext cx="6388800" cy="1424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00" y="2528475"/>
            <a:ext cx="1427025" cy="1801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 1 1 1"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0" y="6521962"/>
            <a:ext cx="9144000" cy="3360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8" name="Shape 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4200" y="1318375"/>
            <a:ext cx="5199800" cy="51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>
            <p:ph type="title"/>
          </p:nvPr>
        </p:nvSpPr>
        <p:spPr>
          <a:xfrm>
            <a:off x="700425" y="2869800"/>
            <a:ext cx="8119799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51" name="Shape 51"/>
          <p:cNvSpPr txBox="1"/>
          <p:nvPr>
            <p:ph idx="1" type="subTitle"/>
          </p:nvPr>
        </p:nvSpPr>
        <p:spPr>
          <a:xfrm>
            <a:off x="700425" y="1318375"/>
            <a:ext cx="8119799" cy="1424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rgbClr val="7F6000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598100" y="2869796"/>
            <a:ext cx="8222100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55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1639833"/>
            <a:ext cx="85205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1000"/>
              </a:spcBef>
              <a:spcAft>
                <a:spcPts val="0"/>
              </a:spcAft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0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rgbClr val="783F04"/>
              </a:buClr>
              <a:buSzPct val="100000"/>
              <a:buFont typeface="SimHei"/>
              <a:buNone/>
              <a:defRPr b="1" sz="3600">
                <a:solidFill>
                  <a:srgbClr val="783F04"/>
                </a:solidFill>
                <a:latin typeface="SimHei"/>
                <a:ea typeface="SimHei"/>
                <a:cs typeface="SimHei"/>
                <a:sym typeface="SimHei"/>
              </a:defRPr>
            </a:lvl1pPr>
            <a:lvl2pPr lvl="1">
              <a:spcBef>
                <a:spcPts val="0"/>
              </a:spcBef>
              <a:buClr>
                <a:srgbClr val="783F04"/>
              </a:buClr>
              <a:buSzPct val="100000"/>
              <a:buFont typeface="SimHei"/>
              <a:buNone/>
              <a:defRPr sz="3000">
                <a:solidFill>
                  <a:srgbClr val="783F04"/>
                </a:solidFill>
                <a:latin typeface="SimHei"/>
                <a:ea typeface="SimHei"/>
                <a:cs typeface="SimHei"/>
                <a:sym typeface="SimHei"/>
              </a:defRPr>
            </a:lvl2pPr>
            <a:lvl3pPr lvl="2">
              <a:spcBef>
                <a:spcPts val="0"/>
              </a:spcBef>
              <a:buClr>
                <a:srgbClr val="783F04"/>
              </a:buClr>
              <a:buSzPct val="100000"/>
              <a:buFont typeface="SimHei"/>
              <a:buNone/>
              <a:defRPr sz="3000">
                <a:solidFill>
                  <a:srgbClr val="783F04"/>
                </a:solidFill>
                <a:latin typeface="SimHei"/>
                <a:ea typeface="SimHei"/>
                <a:cs typeface="SimHei"/>
                <a:sym typeface="SimHei"/>
              </a:defRPr>
            </a:lvl3pPr>
            <a:lvl4pPr lvl="3">
              <a:spcBef>
                <a:spcPts val="0"/>
              </a:spcBef>
              <a:buClr>
                <a:srgbClr val="783F04"/>
              </a:buClr>
              <a:buSzPct val="100000"/>
              <a:buFont typeface="SimHei"/>
              <a:buNone/>
              <a:defRPr sz="3000">
                <a:solidFill>
                  <a:srgbClr val="783F04"/>
                </a:solidFill>
                <a:latin typeface="SimHei"/>
                <a:ea typeface="SimHei"/>
                <a:cs typeface="SimHei"/>
                <a:sym typeface="SimHei"/>
              </a:defRPr>
            </a:lvl4pPr>
            <a:lvl5pPr lvl="4">
              <a:spcBef>
                <a:spcPts val="0"/>
              </a:spcBef>
              <a:buClr>
                <a:srgbClr val="783F04"/>
              </a:buClr>
              <a:buSzPct val="100000"/>
              <a:buFont typeface="SimHei"/>
              <a:buNone/>
              <a:defRPr sz="3000">
                <a:solidFill>
                  <a:srgbClr val="783F04"/>
                </a:solidFill>
                <a:latin typeface="SimHei"/>
                <a:ea typeface="SimHei"/>
                <a:cs typeface="SimHei"/>
                <a:sym typeface="SimHei"/>
              </a:defRPr>
            </a:lvl5pPr>
            <a:lvl6pPr lvl="5">
              <a:spcBef>
                <a:spcPts val="0"/>
              </a:spcBef>
              <a:buClr>
                <a:srgbClr val="783F04"/>
              </a:buClr>
              <a:buSzPct val="100000"/>
              <a:buFont typeface="SimHei"/>
              <a:buNone/>
              <a:defRPr sz="3000">
                <a:solidFill>
                  <a:srgbClr val="783F04"/>
                </a:solidFill>
                <a:latin typeface="SimHei"/>
                <a:ea typeface="SimHei"/>
                <a:cs typeface="SimHei"/>
                <a:sym typeface="SimHei"/>
              </a:defRPr>
            </a:lvl6pPr>
            <a:lvl7pPr lvl="6">
              <a:spcBef>
                <a:spcPts val="0"/>
              </a:spcBef>
              <a:buClr>
                <a:srgbClr val="783F04"/>
              </a:buClr>
              <a:buSzPct val="100000"/>
              <a:buFont typeface="SimHei"/>
              <a:buNone/>
              <a:defRPr sz="3000">
                <a:solidFill>
                  <a:srgbClr val="783F04"/>
                </a:solidFill>
                <a:latin typeface="SimHei"/>
                <a:ea typeface="SimHei"/>
                <a:cs typeface="SimHei"/>
                <a:sym typeface="SimHei"/>
              </a:defRPr>
            </a:lvl7pPr>
            <a:lvl8pPr lvl="7">
              <a:spcBef>
                <a:spcPts val="0"/>
              </a:spcBef>
              <a:buClr>
                <a:srgbClr val="783F04"/>
              </a:buClr>
              <a:buSzPct val="100000"/>
              <a:buFont typeface="SimHei"/>
              <a:buNone/>
              <a:defRPr sz="3000">
                <a:solidFill>
                  <a:srgbClr val="783F04"/>
                </a:solidFill>
                <a:latin typeface="SimHei"/>
                <a:ea typeface="SimHei"/>
                <a:cs typeface="SimHei"/>
                <a:sym typeface="SimHei"/>
              </a:defRPr>
            </a:lvl8pPr>
            <a:lvl9pPr lvl="8">
              <a:spcBef>
                <a:spcPts val="0"/>
              </a:spcBef>
              <a:buClr>
                <a:srgbClr val="783F04"/>
              </a:buClr>
              <a:buSzPct val="100000"/>
              <a:buFont typeface="SimHei"/>
              <a:buNone/>
              <a:defRPr sz="3000">
                <a:solidFill>
                  <a:srgbClr val="783F04"/>
                </a:solidFill>
                <a:latin typeface="SimHei"/>
                <a:ea typeface="SimHei"/>
                <a:cs typeface="SimHei"/>
                <a:sym typeface="SimHe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639833"/>
            <a:ext cx="8520599" cy="445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ct val="85714"/>
              <a:buFont typeface="SimHei"/>
              <a:defRPr sz="28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7F6000"/>
              </a:buClr>
              <a:buSzPct val="83333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7F6000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zh-C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hyperlink" Target="mailto:pudding@nccu.edu.tw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1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8.gif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3.png"/><Relationship Id="rId4" Type="http://schemas.openxmlformats.org/officeDocument/2006/relationships/image" Target="../media/image12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20.png"/><Relationship Id="rId4" Type="http://schemas.openxmlformats.org/officeDocument/2006/relationships/image" Target="../media/image12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22.png"/><Relationship Id="rId4" Type="http://schemas.openxmlformats.org/officeDocument/2006/relationships/image" Target="../media/image1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99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hyperlink" Target="https://docs.google.com/presentation/u/0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youtu.be/rCC5j9A4ubE" TargetMode="External"/><Relationship Id="rId4" Type="http://schemas.openxmlformats.org/officeDocument/2006/relationships/hyperlink" Target="http://youtube.com/v/rCC5j9A4ubE" TargetMode="External"/><Relationship Id="rId5" Type="http://schemas.openxmlformats.org/officeDocument/2006/relationships/image" Target="../media/image3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hyperlink" Target="https://docs.google.com/presentation/d/1qs1YC8M1PkN74abxkF5Gaplk8tGitzXiXGT6ufVL0fI/pub?start=false&amp;loop=false&amp;delayms=3000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Relationship Id="rId4" Type="http://schemas.openxmlformats.org/officeDocument/2006/relationships/hyperlink" Target="http://www.organ.org.tw/JRNL/044/044006.htm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58.png"/><Relationship Id="rId5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0.png"/><Relationship Id="rId4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8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7.png"/><Relationship Id="rId4" Type="http://schemas.openxmlformats.org/officeDocument/2006/relationships/image" Target="../media/image7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9.png"/><Relationship Id="rId4" Type="http://schemas.openxmlformats.org/officeDocument/2006/relationships/image" Target="../media/image7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0.png"/><Relationship Id="rId4" Type="http://schemas.openxmlformats.org/officeDocument/2006/relationships/image" Target="../media/image8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9.png"/><Relationship Id="rId4" Type="http://schemas.openxmlformats.org/officeDocument/2006/relationships/image" Target="../media/image8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9.png"/><Relationship Id="rId4" Type="http://schemas.openxmlformats.org/officeDocument/2006/relationships/image" Target="../media/image92.png"/><Relationship Id="rId5" Type="http://schemas.openxmlformats.org/officeDocument/2006/relationships/image" Target="../media/image9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3.gif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2.gif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0.png"/><Relationship Id="rId4" Type="http://schemas.openxmlformats.org/officeDocument/2006/relationships/image" Target="../media/image119.png"/><Relationship Id="rId5" Type="http://schemas.openxmlformats.org/officeDocument/2006/relationships/image" Target="../media/image10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1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ctrTitle"/>
          </p:nvPr>
        </p:nvSpPr>
        <p:spPr>
          <a:xfrm>
            <a:off x="598100" y="4730810"/>
            <a:ext cx="8222100" cy="890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用簡報說故事</a:t>
            </a:r>
          </a:p>
        </p:txBody>
      </p:sp>
      <p:sp>
        <p:nvSpPr>
          <p:cNvPr id="191" name="Shape 191"/>
          <p:cNvSpPr txBox="1"/>
          <p:nvPr>
            <p:ph idx="1" type="subTitle"/>
          </p:nvPr>
        </p:nvSpPr>
        <p:spPr>
          <a:xfrm>
            <a:off x="598100" y="5717446"/>
            <a:ext cx="8222100" cy="31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講師 布丁老師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 </a:t>
            </a:r>
          </a:p>
        </p:txBody>
      </p:sp>
      <p:sp>
        <p:nvSpPr>
          <p:cNvPr id="192" name="Shape 192"/>
          <p:cNvSpPr txBox="1"/>
          <p:nvPr>
            <p:ph idx="2" type="subTitle"/>
          </p:nvPr>
        </p:nvSpPr>
        <p:spPr>
          <a:xfrm>
            <a:off x="598088" y="3988242"/>
            <a:ext cx="8222100" cy="57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/>
              <a:t>2016/10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287" y="615455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4451100" y="6137150"/>
            <a:ext cx="1072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zh-CN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電子信箱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5751900" y="6132300"/>
            <a:ext cx="2321699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u="sng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pudding@nccu.edu.tw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2" name="Shape 272"/>
          <p:cNvGraphicFramePr/>
          <p:nvPr/>
        </p:nvGraphicFramePr>
        <p:xfrm>
          <a:off x="311700" y="69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{5A3D622B-0D23-4096-9DDF-E6228EB1F9B2}</a:tableStyleId>
              </a:tblPr>
              <a:tblGrid>
                <a:gridCol w="1885275"/>
                <a:gridCol w="3237825"/>
                <a:gridCol w="341880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zh-CN" sz="2200"/>
                        <a:t>        </a:t>
                      </a:r>
                      <a:r>
                        <a:rPr b="1" lang="zh-CN" sz="2200"/>
                        <a:t>Google</a:t>
                      </a:r>
                      <a:r>
                        <a:rPr b="1" lang="zh-CN" sz="2200"/>
                        <a:t>簡報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zh-CN" sz="2200"/>
                        <a:t>            </a:t>
                      </a:r>
                      <a:r>
                        <a:rPr b="1" lang="zh-CN" sz="2200"/>
                        <a:t>PowerPoint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b="1" lang="zh-CN" sz="2200"/>
                        <a:t>支援格式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sz="2200"/>
                        <a:t>PPT, PPTX, </a:t>
                      </a:r>
                      <a:br>
                        <a:rPr lang="zh-CN" sz="2200"/>
                      </a:br>
                      <a:r>
                        <a:rPr lang="zh-CN" sz="2200"/>
                        <a:t>ODP (ODF</a:t>
                      </a:r>
                      <a:r>
                        <a:rPr lang="zh-CN" sz="2200"/>
                        <a:t>開放格式</a:t>
                      </a:r>
                      <a:r>
                        <a:rPr lang="zh-CN" sz="2200"/>
                        <a:t>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CN" sz="1800"/>
                        <a:t>※ 格式需要轉換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CN" sz="2200">
                          <a:solidFill>
                            <a:srgbClr val="FF0000"/>
                          </a:solidFill>
                        </a:rPr>
                        <a:t>PPT, PPTX, </a:t>
                      </a:r>
                      <a:br>
                        <a:rPr lang="zh-CN" sz="2200">
                          <a:solidFill>
                            <a:srgbClr val="FF0000"/>
                          </a:solidFill>
                        </a:rPr>
                      </a:br>
                      <a:r>
                        <a:rPr lang="zh-CN" sz="2200">
                          <a:solidFill>
                            <a:srgbClr val="FF0000"/>
                          </a:solidFill>
                        </a:rPr>
                        <a:t>ODP (ODF開放格式)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b="1" lang="zh-CN" sz="2200"/>
                        <a:t>投影片功能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sz="2200"/>
                        <a:t>基本功能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sz="2200">
                          <a:solidFill>
                            <a:srgbClr val="FF0000"/>
                          </a:solidFill>
                        </a:rPr>
                        <a:t>豐富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b="1" lang="zh-CN" sz="2200"/>
                        <a:t>圖形與特效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sz="2200"/>
                        <a:t>基本功能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sz="2200">
                          <a:solidFill>
                            <a:srgbClr val="FF0000"/>
                          </a:solidFill>
                        </a:rPr>
                        <a:t>豐富與</a:t>
                      </a:r>
                      <a:r>
                        <a:rPr lang="zh-CN" sz="2200">
                          <a:solidFill>
                            <a:srgbClr val="FF0000"/>
                          </a:solidFill>
                        </a:rPr>
                        <a:t>SmartArt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b="1" lang="zh-CN" sz="2200"/>
                        <a:t>圖片庫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sz="2200"/>
                        <a:t>Google</a:t>
                      </a:r>
                      <a:r>
                        <a:rPr lang="zh-CN" sz="2200"/>
                        <a:t>圖片搜尋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sz="2200"/>
                        <a:t>Bing</a:t>
                      </a:r>
                      <a:r>
                        <a:rPr lang="zh-CN" sz="2200"/>
                        <a:t>圖片搜尋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sz="1800"/>
                        <a:t>※ 現在沒有美工圖案了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b="1" lang="zh-CN" sz="2200"/>
                        <a:t>安裝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sz="2200">
                          <a:solidFill>
                            <a:srgbClr val="FF0000"/>
                          </a:solidFill>
                        </a:rPr>
                        <a:t>免安裝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sz="2200"/>
                        <a:t>需要安裝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b="1" lang="zh-CN" sz="2200"/>
                        <a:t>費用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sz="2200">
                          <a:solidFill>
                            <a:srgbClr val="FF0000"/>
                          </a:solidFill>
                        </a:rPr>
                        <a:t>免費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CN" sz="2200"/>
                        <a:t>收費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b="1" lang="zh-CN" sz="2200"/>
                        <a:t>分享</a:t>
                      </a: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68300" lvl="0" marL="457200">
                        <a:spcBef>
                          <a:spcPts val="0"/>
                        </a:spcBef>
                        <a:buClr>
                          <a:srgbClr val="FF0000"/>
                        </a:buClr>
                        <a:buSzPct val="100000"/>
                        <a:buChar char="●"/>
                      </a:pPr>
                      <a:r>
                        <a:rPr lang="zh-CN" sz="2200">
                          <a:solidFill>
                            <a:srgbClr val="FF0000"/>
                          </a:solidFill>
                        </a:rPr>
                        <a:t>網址線上開啟</a:t>
                      </a:r>
                    </a:p>
                    <a:p>
                      <a:pPr indent="-368300" lvl="0" marL="457200">
                        <a:spcBef>
                          <a:spcPts val="0"/>
                        </a:spcBef>
                        <a:buClr>
                          <a:srgbClr val="FF0000"/>
                        </a:buClr>
                        <a:buSzPct val="100000"/>
                        <a:buChar char="●"/>
                      </a:pPr>
                      <a:r>
                        <a:rPr lang="zh-CN" sz="2200">
                          <a:solidFill>
                            <a:srgbClr val="FF0000"/>
                          </a:solidFill>
                        </a:rPr>
                        <a:t>免下載</a:t>
                      </a:r>
                    </a:p>
                    <a:p>
                      <a:pPr indent="-368300" lvl="0" marL="457200" rtl="0">
                        <a:spcBef>
                          <a:spcPts val="0"/>
                        </a:spcBef>
                        <a:buClr>
                          <a:srgbClr val="FF0000"/>
                        </a:buClr>
                        <a:buSzPct val="100000"/>
                        <a:buChar char="●"/>
                      </a:pPr>
                      <a:r>
                        <a:rPr lang="zh-CN" sz="2200">
                          <a:solidFill>
                            <a:srgbClr val="FF0000"/>
                          </a:solidFill>
                        </a:rPr>
                        <a:t>即時更新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CN" sz="2200"/>
                        <a:t>傳送檔案、開啟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3" name="Shape 273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047" y="241425"/>
            <a:ext cx="74712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600" y="293800"/>
            <a:ext cx="9429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8175" y="2238275"/>
            <a:ext cx="619224" cy="61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8175" y="1619050"/>
            <a:ext cx="619224" cy="61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8175" y="2762150"/>
            <a:ext cx="619224" cy="61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9075" y="4063150"/>
            <a:ext cx="619224" cy="61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9075" y="4567425"/>
            <a:ext cx="619224" cy="61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9075" y="5686900"/>
            <a:ext cx="619224" cy="61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Shape 1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8250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Shape 120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裁切圖片(1/2)</a:t>
            </a:r>
          </a:p>
        </p:txBody>
      </p:sp>
      <p:sp>
        <p:nvSpPr>
          <p:cNvPr id="1205" name="Shape 1205"/>
          <p:cNvSpPr txBox="1"/>
          <p:nvPr>
            <p:ph idx="12" type="sldNum"/>
          </p:nvPr>
        </p:nvSpPr>
        <p:spPr>
          <a:xfrm>
            <a:off x="8391900" y="6440050"/>
            <a:ext cx="7521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206" name="Shape 1206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補充</a:t>
            </a:r>
          </a:p>
        </p:txBody>
      </p:sp>
      <p:sp>
        <p:nvSpPr>
          <p:cNvPr id="1207" name="Shape 1207"/>
          <p:cNvSpPr/>
          <p:nvPr/>
        </p:nvSpPr>
        <p:spPr>
          <a:xfrm>
            <a:off x="5295054" y="1697233"/>
            <a:ext cx="752100" cy="695100"/>
          </a:xfrm>
          <a:prstGeom prst="wedgeEllipseCallout">
            <a:avLst>
              <a:gd fmla="val 91370" name="adj1"/>
              <a:gd fmla="val 4544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208" name="Shape 1208"/>
          <p:cNvSpPr/>
          <p:nvPr/>
        </p:nvSpPr>
        <p:spPr>
          <a:xfrm>
            <a:off x="1036026" y="5812050"/>
            <a:ext cx="2924100" cy="695100"/>
          </a:xfrm>
          <a:prstGeom prst="wedgeRoundRectCallout">
            <a:avLst>
              <a:gd fmla="val 61006" name="adj1"/>
              <a:gd fmla="val 627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zh-CN" sz="2800">
                <a:solidFill>
                  <a:srgbClr val="FFFFFF"/>
                </a:solidFill>
              </a:rPr>
              <a:t>滑鼠左鍵點選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Shape 1213"/>
          <p:cNvPicPr preferRelativeResize="0"/>
          <p:nvPr/>
        </p:nvPicPr>
        <p:blipFill rotWithShape="1">
          <a:blip r:embed="rId3">
            <a:alphaModFix/>
          </a:blip>
          <a:srcRect b="0" l="20470" r="0" t="18293"/>
          <a:stretch/>
        </p:blipFill>
        <p:spPr>
          <a:xfrm>
            <a:off x="0" y="1495525"/>
            <a:ext cx="9144000" cy="53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Shape 121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裁切圖片(2/2)</a:t>
            </a:r>
          </a:p>
        </p:txBody>
      </p:sp>
      <p:sp>
        <p:nvSpPr>
          <p:cNvPr id="1215" name="Shape 1215"/>
          <p:cNvSpPr txBox="1"/>
          <p:nvPr>
            <p:ph idx="12" type="sldNum"/>
          </p:nvPr>
        </p:nvSpPr>
        <p:spPr>
          <a:xfrm>
            <a:off x="8062150" y="6440050"/>
            <a:ext cx="1081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216" name="Shape 1216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補充</a:t>
            </a:r>
          </a:p>
        </p:txBody>
      </p:sp>
      <p:sp>
        <p:nvSpPr>
          <p:cNvPr id="1217" name="Shape 1217"/>
          <p:cNvSpPr/>
          <p:nvPr/>
        </p:nvSpPr>
        <p:spPr>
          <a:xfrm>
            <a:off x="1300500" y="2527525"/>
            <a:ext cx="495300" cy="494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8" name="Shape 1218"/>
          <p:cNvSpPr/>
          <p:nvPr/>
        </p:nvSpPr>
        <p:spPr>
          <a:xfrm>
            <a:off x="7292600" y="2493050"/>
            <a:ext cx="495300" cy="494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9" name="Shape 1219"/>
          <p:cNvSpPr/>
          <p:nvPr/>
        </p:nvSpPr>
        <p:spPr>
          <a:xfrm>
            <a:off x="4104825" y="5680825"/>
            <a:ext cx="495300" cy="494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0" name="Shape 1220"/>
          <p:cNvSpPr/>
          <p:nvPr/>
        </p:nvSpPr>
        <p:spPr>
          <a:xfrm>
            <a:off x="5169350" y="5174550"/>
            <a:ext cx="3662999" cy="695100"/>
          </a:xfrm>
          <a:prstGeom prst="wedgeRoundRectCallout">
            <a:avLst>
              <a:gd fmla="val -62936" name="adj1"/>
              <a:gd fmla="val 4345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十字架鼠標:拖曳移動</a:t>
            </a:r>
          </a:p>
        </p:txBody>
      </p:sp>
      <p:sp>
        <p:nvSpPr>
          <p:cNvPr id="1221" name="Shape 1221"/>
          <p:cNvSpPr/>
          <p:nvPr/>
        </p:nvSpPr>
        <p:spPr>
          <a:xfrm>
            <a:off x="672024" y="1581850"/>
            <a:ext cx="3262199" cy="695100"/>
          </a:xfrm>
          <a:prstGeom prst="wedgeRoundRectCallout">
            <a:avLst>
              <a:gd fmla="val -20685" name="adj1"/>
              <a:gd fmla="val 9303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黑色長條:裁切範圍</a:t>
            </a:r>
          </a:p>
        </p:txBody>
      </p:sp>
      <p:sp>
        <p:nvSpPr>
          <p:cNvPr id="1222" name="Shape 1222"/>
          <p:cNvSpPr/>
          <p:nvPr/>
        </p:nvSpPr>
        <p:spPr>
          <a:xfrm>
            <a:off x="5643199" y="1581850"/>
            <a:ext cx="3262199" cy="695100"/>
          </a:xfrm>
          <a:prstGeom prst="wedgeRoundRectCallout">
            <a:avLst>
              <a:gd fmla="val 9952" name="adj1"/>
              <a:gd fmla="val 8559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藍色方塊:圖片大小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Shape 1227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發揮創意</a:t>
            </a:r>
          </a:p>
        </p:txBody>
      </p:sp>
      <p:sp>
        <p:nvSpPr>
          <p:cNvPr id="1228" name="Shape 1228"/>
          <p:cNvSpPr txBox="1"/>
          <p:nvPr>
            <p:ph idx="1" type="body"/>
          </p:nvPr>
        </p:nvSpPr>
        <p:spPr>
          <a:xfrm>
            <a:off x="3667025" y="1163100"/>
            <a:ext cx="5165100" cy="156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這樣的動畫要怎麼做呢？</a:t>
            </a:r>
          </a:p>
        </p:txBody>
      </p:sp>
      <p:sp>
        <p:nvSpPr>
          <p:cNvPr id="1229" name="Shape 1229"/>
          <p:cNvSpPr txBox="1"/>
          <p:nvPr>
            <p:ph idx="12" type="sldNum"/>
          </p:nvPr>
        </p:nvSpPr>
        <p:spPr>
          <a:xfrm>
            <a:off x="8344375" y="6440050"/>
            <a:ext cx="7995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230" name="Shape 1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587" y="2725062"/>
            <a:ext cx="437197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分享：發佈到網路</a:t>
            </a:r>
          </a:p>
        </p:txBody>
      </p:sp>
      <p:sp>
        <p:nvSpPr>
          <p:cNvPr id="1236" name="Shape 1236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Part 10</a:t>
            </a:r>
          </a:p>
        </p:txBody>
      </p:sp>
      <p:sp>
        <p:nvSpPr>
          <p:cNvPr id="1237" name="Shape 1237"/>
          <p:cNvSpPr txBox="1"/>
          <p:nvPr>
            <p:ph idx="12" type="sldNum"/>
          </p:nvPr>
        </p:nvSpPr>
        <p:spPr>
          <a:xfrm>
            <a:off x="8486350" y="6440050"/>
            <a:ext cx="6576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238" name="Shape 1238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Shape 1243"/>
          <p:cNvPicPr preferRelativeResize="0"/>
          <p:nvPr/>
        </p:nvPicPr>
        <p:blipFill rotWithShape="1">
          <a:blip r:embed="rId3">
            <a:alphaModFix/>
          </a:blip>
          <a:srcRect b="0" l="15577" r="27857" t="0"/>
          <a:stretch/>
        </p:blipFill>
        <p:spPr>
          <a:xfrm>
            <a:off x="3971775" y="1639825"/>
            <a:ext cx="5172225" cy="52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Shape 1244"/>
          <p:cNvPicPr preferRelativeResize="0"/>
          <p:nvPr/>
        </p:nvPicPr>
        <p:blipFill rotWithShape="1">
          <a:blip r:embed="rId4">
            <a:alphaModFix/>
          </a:blip>
          <a:srcRect b="0" l="0" r="56563" t="0"/>
          <a:stretch/>
        </p:blipFill>
        <p:spPr>
          <a:xfrm>
            <a:off x="0" y="1639825"/>
            <a:ext cx="3971774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Shape 124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發佈到網路(1/2)</a:t>
            </a:r>
          </a:p>
        </p:txBody>
      </p:sp>
      <p:sp>
        <p:nvSpPr>
          <p:cNvPr id="1246" name="Shape 1246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 sz="1600">
                <a:solidFill>
                  <a:srgbClr val="000000"/>
                </a:solidFill>
              </a:rPr>
              <a:t>‹#›</a:t>
            </a:fld>
          </a:p>
        </p:txBody>
      </p:sp>
      <p:cxnSp>
        <p:nvCxnSpPr>
          <p:cNvPr id="1247" name="Shape 1247"/>
          <p:cNvCxnSpPr/>
          <p:nvPr/>
        </p:nvCxnSpPr>
        <p:spPr>
          <a:xfrm>
            <a:off x="4010025" y="1628775"/>
            <a:ext cx="0" cy="5219700"/>
          </a:xfrm>
          <a:prstGeom prst="straightConnector1">
            <a:avLst/>
          </a:prstGeom>
          <a:noFill/>
          <a:ln cap="flat" cmpd="sng" w="76200">
            <a:solidFill>
              <a:srgbClr val="7F6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48" name="Shape 1248"/>
          <p:cNvSpPr/>
          <p:nvPr/>
        </p:nvSpPr>
        <p:spPr>
          <a:xfrm>
            <a:off x="184054" y="1081883"/>
            <a:ext cx="752100" cy="695100"/>
          </a:xfrm>
          <a:prstGeom prst="wedgeEllipseCallout">
            <a:avLst>
              <a:gd fmla="val 13256" name="adj1"/>
              <a:gd fmla="val 8596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249" name="Shape 1249"/>
          <p:cNvSpPr/>
          <p:nvPr/>
        </p:nvSpPr>
        <p:spPr>
          <a:xfrm>
            <a:off x="1502254" y="4855508"/>
            <a:ext cx="752100" cy="695100"/>
          </a:xfrm>
          <a:prstGeom prst="wedgeEllipseCallout">
            <a:avLst>
              <a:gd fmla="val -56147" name="adj1"/>
              <a:gd fmla="val 7571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250" name="Shape 1250"/>
          <p:cNvSpPr/>
          <p:nvPr/>
        </p:nvSpPr>
        <p:spPr>
          <a:xfrm>
            <a:off x="5723904" y="5001983"/>
            <a:ext cx="752100" cy="695100"/>
          </a:xfrm>
          <a:prstGeom prst="wedgeEllipseCallout">
            <a:avLst>
              <a:gd fmla="val -77912" name="adj1"/>
              <a:gd fmla="val -485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251" name="Shape 1251"/>
          <p:cNvSpPr/>
          <p:nvPr/>
        </p:nvSpPr>
        <p:spPr>
          <a:xfrm rot="-539378">
            <a:off x="1998055" y="5453051"/>
            <a:ext cx="2522788" cy="3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2" name="Shape 1252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Shape 1257"/>
          <p:cNvPicPr preferRelativeResize="0"/>
          <p:nvPr/>
        </p:nvPicPr>
        <p:blipFill rotWithShape="1">
          <a:blip r:embed="rId3">
            <a:alphaModFix/>
          </a:blip>
          <a:srcRect b="0" l="18093" r="18309" t="0"/>
          <a:stretch/>
        </p:blipFill>
        <p:spPr>
          <a:xfrm>
            <a:off x="4273324" y="2487850"/>
            <a:ext cx="4870675" cy="43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Shape 1258"/>
          <p:cNvPicPr preferRelativeResize="0"/>
          <p:nvPr/>
        </p:nvPicPr>
        <p:blipFill rotWithShape="1">
          <a:blip r:embed="rId4">
            <a:alphaModFix/>
          </a:blip>
          <a:srcRect b="59139" l="24982" r="24892" t="9931"/>
          <a:stretch/>
        </p:blipFill>
        <p:spPr>
          <a:xfrm>
            <a:off x="0" y="1639825"/>
            <a:ext cx="4583475" cy="19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Shape 125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發佈到網路(2/2)</a:t>
            </a:r>
          </a:p>
        </p:txBody>
      </p:sp>
      <p:sp>
        <p:nvSpPr>
          <p:cNvPr id="1260" name="Shape 1260"/>
          <p:cNvSpPr txBox="1"/>
          <p:nvPr>
            <p:ph idx="12" type="sldNum"/>
          </p:nvPr>
        </p:nvSpPr>
        <p:spPr>
          <a:xfrm>
            <a:off x="84429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 sz="1600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261" name="Shape 1261"/>
          <p:cNvSpPr/>
          <p:nvPr/>
        </p:nvSpPr>
        <p:spPr>
          <a:xfrm>
            <a:off x="1614229" y="2624083"/>
            <a:ext cx="752100" cy="695099"/>
          </a:xfrm>
          <a:prstGeom prst="wedgeEllipseCallout">
            <a:avLst>
              <a:gd fmla="val 83612" name="adj1"/>
              <a:gd fmla="val -2220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262" name="Shape 1262"/>
          <p:cNvSpPr/>
          <p:nvPr/>
        </p:nvSpPr>
        <p:spPr>
          <a:xfrm>
            <a:off x="7911379" y="1730296"/>
            <a:ext cx="752100" cy="695100"/>
          </a:xfrm>
          <a:prstGeom prst="wedgeEllipseCallout">
            <a:avLst>
              <a:gd fmla="val 62986" name="adj1"/>
              <a:gd fmla="val 7539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263" name="Shape 1263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  <p:sp>
        <p:nvSpPr>
          <p:cNvPr id="1264" name="Shape 1264"/>
          <p:cNvSpPr/>
          <p:nvPr/>
        </p:nvSpPr>
        <p:spPr>
          <a:xfrm>
            <a:off x="6291674" y="3669125"/>
            <a:ext cx="2371800" cy="928500"/>
          </a:xfrm>
          <a:prstGeom prst="wedgeRoundRectCallout">
            <a:avLst>
              <a:gd fmla="val -13772" name="adj1"/>
              <a:gd fmla="val 8559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5</a:t>
            </a:r>
            <a:r>
              <a:rPr b="0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zh-CN" sz="2800">
                <a:solidFill>
                  <a:srgbClr val="FFFFFF"/>
                </a:solidFill>
              </a:rPr>
              <a:t>複製網址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Shape 1269"/>
          <p:cNvPicPr preferRelativeResize="0"/>
          <p:nvPr/>
        </p:nvPicPr>
        <p:blipFill rotWithShape="1">
          <a:blip r:embed="rId3">
            <a:alphaModFix/>
          </a:blip>
          <a:srcRect b="13554" l="0" r="0" t="0"/>
          <a:stretch/>
        </p:blipFill>
        <p:spPr>
          <a:xfrm>
            <a:off x="0" y="1495524"/>
            <a:ext cx="9144000" cy="53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Shape 127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分享網址</a:t>
            </a:r>
          </a:p>
        </p:txBody>
      </p:sp>
      <p:sp>
        <p:nvSpPr>
          <p:cNvPr id="1271" name="Shape 1271"/>
          <p:cNvSpPr txBox="1"/>
          <p:nvPr>
            <p:ph idx="12" type="sldNum"/>
          </p:nvPr>
        </p:nvSpPr>
        <p:spPr>
          <a:xfrm>
            <a:off x="835405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 sz="1600"/>
              <a:t>‹#›</a:t>
            </a:fld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Shape 1276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動手做做看</a:t>
            </a:r>
          </a:p>
        </p:txBody>
      </p:sp>
      <p:sp>
        <p:nvSpPr>
          <p:cNvPr id="1277" name="Shape 1277"/>
          <p:cNvSpPr txBox="1"/>
          <p:nvPr>
            <p:ph idx="1" type="body"/>
          </p:nvPr>
        </p:nvSpPr>
        <p:spPr>
          <a:xfrm>
            <a:off x="3667025" y="685225"/>
            <a:ext cx="5165100" cy="3381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600">
                <a:solidFill>
                  <a:srgbClr val="7F6000"/>
                </a:solidFill>
              </a:rPr>
              <a:t>分享：發佈到網路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檔案 &gt; 發佈到網路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發佈 &gt; 確定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複製網址 &gt; 貼上到其他地方</a:t>
            </a:r>
          </a:p>
        </p:txBody>
      </p:sp>
      <p:sp>
        <p:nvSpPr>
          <p:cNvPr id="1278" name="Shape 1278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 sz="1600"/>
              <a:t>‹#›</a:t>
            </a:fld>
          </a:p>
        </p:txBody>
      </p:sp>
      <p:pic>
        <p:nvPicPr>
          <p:cNvPr id="1279" name="Shape 1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5762" y="4101022"/>
            <a:ext cx="4787625" cy="2389849"/>
          </a:xfrm>
          <a:prstGeom prst="rect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Shape 1284"/>
          <p:cNvPicPr preferRelativeResize="0"/>
          <p:nvPr/>
        </p:nvPicPr>
        <p:blipFill rotWithShape="1">
          <a:blip r:embed="rId3">
            <a:alphaModFix/>
          </a:blip>
          <a:srcRect b="0" l="0" r="13035" t="0"/>
          <a:stretch/>
        </p:blipFill>
        <p:spPr>
          <a:xfrm>
            <a:off x="1191825" y="1639825"/>
            <a:ext cx="7952174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Shape 1285"/>
          <p:cNvSpPr txBox="1"/>
          <p:nvPr>
            <p:ph type="title"/>
          </p:nvPr>
        </p:nvSpPr>
        <p:spPr>
          <a:xfrm>
            <a:off x="2782825" y="685225"/>
            <a:ext cx="60495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下載各種格式的網址</a:t>
            </a:r>
          </a:p>
        </p:txBody>
      </p:sp>
      <p:sp>
        <p:nvSpPr>
          <p:cNvPr id="1286" name="Shape 1286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7" name="Shape 1287"/>
          <p:cNvSpPr txBox="1"/>
          <p:nvPr>
            <p:ph idx="12" type="sldNum"/>
          </p:nvPr>
        </p:nvSpPr>
        <p:spPr>
          <a:xfrm>
            <a:off x="8227875" y="6440050"/>
            <a:ext cx="9162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id="1288" name="Shape 1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55" y="1412975"/>
            <a:ext cx="2791800" cy="1265250"/>
          </a:xfrm>
          <a:prstGeom prst="rect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89" name="Shape 1289"/>
          <p:cNvSpPr/>
          <p:nvPr/>
        </p:nvSpPr>
        <p:spPr>
          <a:xfrm>
            <a:off x="273850" y="956375"/>
            <a:ext cx="1619400" cy="456600"/>
          </a:xfrm>
          <a:prstGeom prst="rect">
            <a:avLst/>
          </a:prstGeom>
          <a:solidFill>
            <a:srgbClr val="7F6000"/>
          </a:solidFill>
          <a:ln cap="flat" cmpd="sng" w="762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800">
                <a:solidFill>
                  <a:srgbClr val="FFFFFF"/>
                </a:solidFill>
              </a:rPr>
              <a:t>課程網頁</a:t>
            </a:r>
          </a:p>
        </p:txBody>
      </p:sp>
      <p:sp>
        <p:nvSpPr>
          <p:cNvPr id="1290" name="Shape 1290"/>
          <p:cNvSpPr/>
          <p:nvPr/>
        </p:nvSpPr>
        <p:spPr>
          <a:xfrm>
            <a:off x="3431275" y="2464050"/>
            <a:ext cx="2371800" cy="591300"/>
          </a:xfrm>
          <a:prstGeom prst="wedgeRoundRectCallout">
            <a:avLst>
              <a:gd fmla="val -13772" name="adj1"/>
              <a:gd fmla="val 8559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2</a:t>
            </a:r>
            <a:r>
              <a:rPr b="0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zh-CN" sz="2800">
                <a:solidFill>
                  <a:srgbClr val="FFFFFF"/>
                </a:solidFill>
              </a:rPr>
              <a:t>貼上網址</a:t>
            </a:r>
          </a:p>
        </p:txBody>
      </p:sp>
      <p:sp>
        <p:nvSpPr>
          <p:cNvPr id="1291" name="Shape 1291"/>
          <p:cNvSpPr/>
          <p:nvPr/>
        </p:nvSpPr>
        <p:spPr>
          <a:xfrm>
            <a:off x="3386100" y="5238250"/>
            <a:ext cx="2371800" cy="591300"/>
          </a:xfrm>
          <a:prstGeom prst="wedgeRoundRectCallout">
            <a:avLst>
              <a:gd fmla="val 58968" name="adj1"/>
              <a:gd fmla="val 6219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3</a:t>
            </a:r>
            <a:r>
              <a:rPr b="0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zh-CN" sz="2800">
                <a:solidFill>
                  <a:srgbClr val="FFFFFF"/>
                </a:solidFill>
              </a:rPr>
              <a:t>滑鼠右鍵</a:t>
            </a:r>
          </a:p>
        </p:txBody>
      </p:sp>
      <p:sp>
        <p:nvSpPr>
          <p:cNvPr id="1292" name="Shape 1292"/>
          <p:cNvSpPr/>
          <p:nvPr/>
        </p:nvSpPr>
        <p:spPr>
          <a:xfrm>
            <a:off x="6237675" y="2584673"/>
            <a:ext cx="1216200" cy="372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3" name="Shape 1293"/>
          <p:cNvSpPr/>
          <p:nvPr/>
        </p:nvSpPr>
        <p:spPr>
          <a:xfrm>
            <a:off x="6147350" y="3317000"/>
            <a:ext cx="2791800" cy="591300"/>
          </a:xfrm>
          <a:prstGeom prst="wedgeRoundRectCallout">
            <a:avLst>
              <a:gd fmla="val -18681" name="adj1"/>
              <a:gd fmla="val -11556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4</a:t>
            </a:r>
            <a:r>
              <a:rPr b="0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zh-CN" sz="2800">
                <a:solidFill>
                  <a:srgbClr val="FFFFFF"/>
                </a:solidFill>
              </a:rPr>
              <a:t>複製連結網址</a:t>
            </a:r>
          </a:p>
        </p:txBody>
      </p:sp>
      <p:sp>
        <p:nvSpPr>
          <p:cNvPr id="1294" name="Shape 1294"/>
          <p:cNvSpPr/>
          <p:nvPr/>
        </p:nvSpPr>
        <p:spPr>
          <a:xfrm>
            <a:off x="439729" y="2527183"/>
            <a:ext cx="752100" cy="695100"/>
          </a:xfrm>
          <a:prstGeom prst="wedgeEllipseCallout">
            <a:avLst>
              <a:gd fmla="val 66799" name="adj1"/>
              <a:gd fmla="val -6652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295" name="Shape 1295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補充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" name="Shape 1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" y="1543050"/>
            <a:ext cx="9086850" cy="53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Shape 1301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直接分享PowerPoint格式</a:t>
            </a:r>
          </a:p>
        </p:txBody>
      </p:sp>
      <p:sp>
        <p:nvSpPr>
          <p:cNvPr id="1302" name="Shape 1302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3" name="Shape 1303"/>
          <p:cNvSpPr txBox="1"/>
          <p:nvPr>
            <p:ph idx="12" type="sldNum"/>
          </p:nvPr>
        </p:nvSpPr>
        <p:spPr>
          <a:xfrm>
            <a:off x="8382950" y="6440100"/>
            <a:ext cx="7326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304" name="Shape 1304"/>
          <p:cNvSpPr/>
          <p:nvPr/>
        </p:nvSpPr>
        <p:spPr>
          <a:xfrm>
            <a:off x="2550200" y="6194600"/>
            <a:ext cx="2498400" cy="372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5" name="Shape 1305"/>
          <p:cNvSpPr/>
          <p:nvPr/>
        </p:nvSpPr>
        <p:spPr>
          <a:xfrm>
            <a:off x="3394525" y="4747175"/>
            <a:ext cx="1232100" cy="1065000"/>
          </a:xfrm>
          <a:prstGeom prst="wedgeRoundRectCallout">
            <a:avLst>
              <a:gd fmla="val -13772" name="adj1"/>
              <a:gd fmla="val 8559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6" name="Shape 1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087" y="4808350"/>
            <a:ext cx="942975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Shape 1307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補充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3" type="subTitle"/>
          </p:nvPr>
        </p:nvSpPr>
        <p:spPr>
          <a:xfrm>
            <a:off x="311700" y="1492625"/>
            <a:ext cx="8520600" cy="631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CN" sz="2400" u="sng">
                <a:solidFill>
                  <a:srgbClr val="0000FF"/>
                </a:solidFill>
              </a:rPr>
              <a:t>https://docs.google.com/presentat</a:t>
            </a:r>
            <a:r>
              <a:rPr b="0" lang="zh-CN" sz="2400" u="sng">
                <a:solidFill>
                  <a:srgbClr val="0000FF"/>
                </a:solidFill>
              </a:rPr>
              <a:t>ion/d/...</a:t>
            </a:r>
          </a:p>
        </p:txBody>
      </p:sp>
      <p:sp>
        <p:nvSpPr>
          <p:cNvPr id="287" name="Shape 287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276" y="104243"/>
            <a:ext cx="1133149" cy="143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/>
          <p:nvPr/>
        </p:nvSpPr>
        <p:spPr>
          <a:xfrm rot="5400000">
            <a:off x="4613725" y="702075"/>
            <a:ext cx="737700" cy="927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475" y="2511250"/>
            <a:ext cx="4906375" cy="367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 rotWithShape="1">
          <a:blip r:embed="rId5">
            <a:alphaModFix/>
          </a:blip>
          <a:srcRect b="8089" l="27058" r="26030" t="7208"/>
          <a:stretch/>
        </p:blipFill>
        <p:spPr>
          <a:xfrm rot="740339">
            <a:off x="5561266" y="2331450"/>
            <a:ext cx="2414468" cy="435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快分享你的作品吧！</a:t>
            </a:r>
          </a:p>
        </p:txBody>
      </p:sp>
      <p:sp>
        <p:nvSpPr>
          <p:cNvPr id="1313" name="Shape 1313"/>
          <p:cNvSpPr txBox="1"/>
          <p:nvPr>
            <p:ph idx="1" type="subTitle"/>
          </p:nvPr>
        </p:nvSpPr>
        <p:spPr>
          <a:xfrm>
            <a:off x="2431475" y="4114625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4" name="Shape 1314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 rotWithShape="1">
          <a:blip r:embed="rId3">
            <a:alphaModFix/>
          </a:blip>
          <a:srcRect b="0" l="6727" r="52866" t="0"/>
          <a:stretch/>
        </p:blipFill>
        <p:spPr>
          <a:xfrm>
            <a:off x="3244575" y="1639825"/>
            <a:ext cx="2709001" cy="44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跨平臺的Google簡報</a:t>
            </a:r>
          </a:p>
        </p:txBody>
      </p:sp>
      <p:sp>
        <p:nvSpPr>
          <p:cNvPr id="298" name="Shape 298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4">
            <a:alphaModFix/>
          </a:blip>
          <a:srcRect b="0" l="33963" r="15503" t="0"/>
          <a:stretch/>
        </p:blipFill>
        <p:spPr>
          <a:xfrm>
            <a:off x="311700" y="1639825"/>
            <a:ext cx="2999699" cy="44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5">
            <a:alphaModFix/>
          </a:blip>
          <a:srcRect b="0" l="5523" r="51560" t="0"/>
          <a:stretch/>
        </p:blipFill>
        <p:spPr>
          <a:xfrm>
            <a:off x="5953624" y="1622825"/>
            <a:ext cx="2878675" cy="44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/>
          <p:nvPr/>
        </p:nvSpPr>
        <p:spPr>
          <a:xfrm>
            <a:off x="311700" y="5187025"/>
            <a:ext cx="2932800" cy="904800"/>
          </a:xfrm>
          <a:prstGeom prst="rect">
            <a:avLst/>
          </a:prstGeom>
          <a:solidFill>
            <a:srgbClr val="5B4400">
              <a:alpha val="796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</a:rPr>
              <a:t>桌面電腦</a:t>
            </a:r>
          </a:p>
        </p:txBody>
      </p:sp>
      <p:sp>
        <p:nvSpPr>
          <p:cNvPr id="303" name="Shape 303"/>
          <p:cNvSpPr/>
          <p:nvPr/>
        </p:nvSpPr>
        <p:spPr>
          <a:xfrm>
            <a:off x="3244575" y="5187025"/>
            <a:ext cx="2709000" cy="904800"/>
          </a:xfrm>
          <a:prstGeom prst="rect">
            <a:avLst/>
          </a:prstGeom>
          <a:solidFill>
            <a:srgbClr val="5B4400">
              <a:alpha val="796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</a:rPr>
              <a:t>手機</a:t>
            </a:r>
          </a:p>
        </p:txBody>
      </p:sp>
      <p:sp>
        <p:nvSpPr>
          <p:cNvPr id="304" name="Shape 304"/>
          <p:cNvSpPr/>
          <p:nvPr/>
        </p:nvSpPr>
        <p:spPr>
          <a:xfrm>
            <a:off x="5953625" y="5187025"/>
            <a:ext cx="2878800" cy="904800"/>
          </a:xfrm>
          <a:prstGeom prst="rect">
            <a:avLst/>
          </a:prstGeom>
          <a:solidFill>
            <a:srgbClr val="5B4400">
              <a:alpha val="796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</a:rPr>
              <a:t>平板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/>
          <p:nvPr>
            <p:ph type="title"/>
          </p:nvPr>
        </p:nvSpPr>
        <p:spPr>
          <a:xfrm>
            <a:off x="0" y="5629750"/>
            <a:ext cx="9144000" cy="122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2800" u="sng">
                <a:hlinkClick r:id="rId4"/>
              </a:rPr>
              <a:t>https://docs.google.com/presentation/</a:t>
            </a:r>
          </a:p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312" name="Shape 312"/>
          <p:cNvSpPr/>
          <p:nvPr/>
        </p:nvSpPr>
        <p:spPr>
          <a:xfrm rot="-898837">
            <a:off x="7750867" y="6061252"/>
            <a:ext cx="1147810" cy="519950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>
            <p:ph type="title"/>
          </p:nvPr>
        </p:nvSpPr>
        <p:spPr>
          <a:xfrm>
            <a:off x="0" y="5629750"/>
            <a:ext cx="9144000" cy="122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9300" y="3539950"/>
            <a:ext cx="1915999" cy="31468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/>
          <p:nvPr/>
        </p:nvSpPr>
        <p:spPr>
          <a:xfrm>
            <a:off x="1805275" y="5491900"/>
            <a:ext cx="4427400" cy="1119600"/>
          </a:xfrm>
          <a:prstGeom prst="wedgeRoundRectCallout">
            <a:avLst>
              <a:gd fmla="val 67085" name="adj1"/>
              <a:gd fmla="val -4508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 sz="2800"/>
              <a:t>xxxxxx</a:t>
            </a:r>
            <a:r>
              <a:rPr lang="zh-CN" sz="2800">
                <a:solidFill>
                  <a:srgbClr val="FF0000"/>
                </a:solidFill>
              </a:rPr>
              <a:t>@gmail.com</a:t>
            </a:r>
          </a:p>
        </p:txBody>
      </p:sp>
      <p:sp>
        <p:nvSpPr>
          <p:cNvPr id="322" name="Shape 322"/>
          <p:cNvSpPr/>
          <p:nvPr/>
        </p:nvSpPr>
        <p:spPr>
          <a:xfrm rot="-898837">
            <a:off x="7750867" y="6061252"/>
            <a:ext cx="1147810" cy="519950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 rotWithShape="1">
          <a:blip r:embed="rId3">
            <a:alphaModFix/>
          </a:blip>
          <a:srcRect b="0" l="32869" r="6395" t="0"/>
          <a:stretch/>
        </p:blipFill>
        <p:spPr>
          <a:xfrm>
            <a:off x="3590375" y="0"/>
            <a:ext cx="555362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 rotWithShape="1">
          <a:blip r:embed="rId4">
            <a:alphaModFix/>
          </a:blip>
          <a:srcRect b="0" l="29558" r="31176" t="0"/>
          <a:stretch/>
        </p:blipFill>
        <p:spPr>
          <a:xfrm>
            <a:off x="0" y="0"/>
            <a:ext cx="35903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/>
          <p:nvPr/>
        </p:nvSpPr>
        <p:spPr>
          <a:xfrm>
            <a:off x="1270787" y="4951875"/>
            <a:ext cx="10488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30" name="Shape 330"/>
          <p:cNvCxnSpPr/>
          <p:nvPr/>
        </p:nvCxnSpPr>
        <p:spPr>
          <a:xfrm>
            <a:off x="3590375" y="0"/>
            <a:ext cx="0" cy="6878100"/>
          </a:xfrm>
          <a:prstGeom prst="straightConnector1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1" name="Shape 331"/>
          <p:cNvSpPr/>
          <p:nvPr/>
        </p:nvSpPr>
        <p:spPr>
          <a:xfrm>
            <a:off x="5698252" y="1139625"/>
            <a:ext cx="3348300" cy="5547000"/>
          </a:xfrm>
          <a:prstGeom prst="roundRect">
            <a:avLst>
              <a:gd fmla="val 391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/>
        </p:nvSpPr>
        <p:spPr>
          <a:xfrm rot="-898837">
            <a:off x="7750867" y="6061252"/>
            <a:ext cx="1147810" cy="519950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  <p:sp>
        <p:nvSpPr>
          <p:cNvPr id="333" name="Shape 333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cxnSp>
        <p:nvCxnSpPr>
          <p:cNvPr id="334" name="Shape 334"/>
          <p:cNvCxnSpPr/>
          <p:nvPr/>
        </p:nvCxnSpPr>
        <p:spPr>
          <a:xfrm>
            <a:off x="3590375" y="-28575"/>
            <a:ext cx="0" cy="6915300"/>
          </a:xfrm>
          <a:prstGeom prst="straightConnector1">
            <a:avLst/>
          </a:prstGeom>
          <a:noFill/>
          <a:ln cap="flat" cmpd="sng" w="76200">
            <a:solidFill>
              <a:srgbClr val="7F6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35" name="Shape 335"/>
          <p:cNvSpPr/>
          <p:nvPr/>
        </p:nvSpPr>
        <p:spPr>
          <a:xfrm>
            <a:off x="2579600" y="4833075"/>
            <a:ext cx="2712900" cy="65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https://youtu.be/rCC5j9A4ubE</a:t>
            </a:r>
          </a:p>
        </p:txBody>
      </p:sp>
      <p:sp>
        <p:nvSpPr>
          <p:cNvPr descr=" " id="341" name="Shape 341" title="如何申請google帳戶">
            <a:hlinkClick r:id="rId4"/>
          </p:cNvPr>
          <p:cNvSpPr/>
          <p:nvPr/>
        </p:nvSpPr>
        <p:spPr>
          <a:xfrm>
            <a:off x="1989973" y="2451400"/>
            <a:ext cx="5164050" cy="387305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2" name="Shape 342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sp>
        <p:nvSpPr>
          <p:cNvPr id="343" name="Shape 34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申請Google帳戶影片</a:t>
            </a:r>
          </a:p>
        </p:txBody>
      </p:sp>
      <p:sp>
        <p:nvSpPr>
          <p:cNvPr id="344" name="Shape 344"/>
          <p:cNvSpPr/>
          <p:nvPr/>
        </p:nvSpPr>
        <p:spPr>
          <a:xfrm rot="-898837">
            <a:off x="7750867" y="6061252"/>
            <a:ext cx="1147810" cy="519950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動手做做看</a:t>
            </a:r>
          </a:p>
        </p:txBody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CN" sz="3600"/>
              <a:t>進入Google簡報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進入</a:t>
            </a:r>
            <a:r>
              <a:rPr lang="zh-CN"/>
              <a:t>課程網頁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網站連結：Google簡報</a:t>
            </a:r>
            <a:br>
              <a:rPr lang="zh-CN"/>
            </a:b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登入Google帳號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 sz="2600"/>
              <a:t>(如果沒帳號)</a:t>
            </a:r>
            <a:r>
              <a:rPr lang="zh-CN"/>
              <a:t>註冊Google帳號</a:t>
            </a:r>
          </a:p>
        </p:txBody>
      </p:sp>
      <p:sp>
        <p:nvSpPr>
          <p:cNvPr id="351" name="Shape 351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700" y="3283912"/>
            <a:ext cx="1866900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>
                <a:latin typeface="SimHei"/>
                <a:ea typeface="SimHei"/>
                <a:cs typeface="SimHei"/>
                <a:sym typeface="SimHei"/>
              </a:rPr>
              <a:t>編輯Google簡報</a:t>
            </a:r>
          </a:p>
        </p:txBody>
      </p:sp>
      <p:sp>
        <p:nvSpPr>
          <p:cNvPr id="358" name="Shape 358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Part 2</a:t>
            </a:r>
          </a:p>
        </p:txBody>
      </p:sp>
      <p:sp>
        <p:nvSpPr>
          <p:cNvPr id="359" name="Shape 359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360" name="Shape 360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Shape 365"/>
          <p:cNvPicPr preferRelativeResize="0"/>
          <p:nvPr/>
        </p:nvPicPr>
        <p:blipFill rotWithShape="1">
          <a:blip r:embed="rId3">
            <a:alphaModFix/>
          </a:blip>
          <a:srcRect b="23913" l="0" r="44472" t="0"/>
          <a:stretch/>
        </p:blipFill>
        <p:spPr>
          <a:xfrm>
            <a:off x="4066549" y="1639825"/>
            <a:ext cx="5077449" cy="521817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新增投影片：建立副本 (1/2)</a:t>
            </a:r>
          </a:p>
        </p:txBody>
      </p:sp>
      <p:sp>
        <p:nvSpPr>
          <p:cNvPr id="367" name="Shape 367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id="368" name="Shape 368"/>
          <p:cNvPicPr preferRelativeResize="0"/>
          <p:nvPr/>
        </p:nvPicPr>
        <p:blipFill rotWithShape="1">
          <a:blip r:embed="rId4">
            <a:alphaModFix/>
          </a:blip>
          <a:srcRect b="0" l="17810" r="37719" t="23913"/>
          <a:stretch/>
        </p:blipFill>
        <p:spPr>
          <a:xfrm>
            <a:off x="0" y="1639825"/>
            <a:ext cx="4066550" cy="521817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/>
          <p:nvPr/>
        </p:nvSpPr>
        <p:spPr>
          <a:xfrm>
            <a:off x="1602500" y="5578675"/>
            <a:ext cx="22227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4505950" y="1891225"/>
            <a:ext cx="5487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4505950" y="3442025"/>
            <a:ext cx="11544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72" name="Shape 372"/>
          <p:cNvCxnSpPr/>
          <p:nvPr/>
        </p:nvCxnSpPr>
        <p:spPr>
          <a:xfrm>
            <a:off x="4773025" y="2481275"/>
            <a:ext cx="94800" cy="766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3" name="Shape 373"/>
          <p:cNvSpPr/>
          <p:nvPr/>
        </p:nvSpPr>
        <p:spPr>
          <a:xfrm>
            <a:off x="850404" y="4741333"/>
            <a:ext cx="752100" cy="695100"/>
          </a:xfrm>
          <a:prstGeom prst="wedgeEllipseCallout">
            <a:avLst>
              <a:gd fmla="val 59117" name="adj1"/>
              <a:gd fmla="val 5619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zh-CN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374" name="Shape 374"/>
          <p:cNvSpPr/>
          <p:nvPr/>
        </p:nvSpPr>
        <p:spPr>
          <a:xfrm>
            <a:off x="5494054" y="1752633"/>
            <a:ext cx="752100" cy="695100"/>
          </a:xfrm>
          <a:prstGeom prst="wedgeEllipseCallout">
            <a:avLst>
              <a:gd fmla="val -88593" name="adj1"/>
              <a:gd fmla="val 276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375" name="Shape 375"/>
          <p:cNvSpPr/>
          <p:nvPr/>
        </p:nvSpPr>
        <p:spPr>
          <a:xfrm>
            <a:off x="6166079" y="3248083"/>
            <a:ext cx="752100" cy="695099"/>
          </a:xfrm>
          <a:prstGeom prst="wedgeEllipseCallout">
            <a:avLst>
              <a:gd fmla="val -88593" name="adj1"/>
              <a:gd fmla="val 276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376" name="Shape 376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  <p:cxnSp>
        <p:nvCxnSpPr>
          <p:cNvPr id="377" name="Shape 377"/>
          <p:cNvCxnSpPr/>
          <p:nvPr/>
        </p:nvCxnSpPr>
        <p:spPr>
          <a:xfrm>
            <a:off x="4057650" y="1619250"/>
            <a:ext cx="0" cy="5267400"/>
          </a:xfrm>
          <a:prstGeom prst="straightConnector1">
            <a:avLst/>
          </a:prstGeom>
          <a:noFill/>
          <a:ln cap="flat" cmpd="sng" w="76200">
            <a:solidFill>
              <a:srgbClr val="7F6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8" name="Shape 378"/>
          <p:cNvCxnSpPr/>
          <p:nvPr/>
        </p:nvCxnSpPr>
        <p:spPr>
          <a:xfrm flipH="1" rot="10800000">
            <a:off x="3627150" y="2619000"/>
            <a:ext cx="732300" cy="2739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4933" l="15497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type="title"/>
          </p:nvPr>
        </p:nvSpPr>
        <p:spPr>
          <a:xfrm>
            <a:off x="4365025" y="1318375"/>
            <a:ext cx="44553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zh-CN" sz="3600">
                <a:solidFill>
                  <a:srgbClr val="FFFFFF"/>
                </a:solidFill>
              </a:rPr>
              <a:t>故事簡報</a:t>
            </a:r>
          </a:p>
          <a:p>
            <a:pPr lvl="0" algn="r">
              <a:spcBef>
                <a:spcPts val="0"/>
              </a:spcBef>
              <a:buNone/>
            </a:pPr>
            <a:r>
              <a:rPr lang="zh-CN" u="sng">
                <a:solidFill>
                  <a:srgbClr val="FFFFFF"/>
                </a:solidFill>
                <a:hlinkClick r:id="rId4"/>
              </a:rPr>
              <a:t>為什麼要捐血？</a:t>
            </a:r>
          </a:p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Shape 383"/>
          <p:cNvPicPr preferRelativeResize="0"/>
          <p:nvPr/>
        </p:nvPicPr>
        <p:blipFill rotWithShape="1">
          <a:blip r:embed="rId3">
            <a:alphaModFix/>
          </a:blip>
          <a:srcRect b="704" l="0" r="34550" t="0"/>
          <a:stretch/>
        </p:blipFill>
        <p:spPr>
          <a:xfrm>
            <a:off x="4557649" y="1639825"/>
            <a:ext cx="4586349" cy="521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 rotWithShape="1">
          <a:blip r:embed="rId4">
            <a:alphaModFix/>
          </a:blip>
          <a:srcRect b="12136" l="25908" r="24248" t="11771"/>
          <a:stretch/>
        </p:blipFill>
        <p:spPr>
          <a:xfrm>
            <a:off x="0" y="1639825"/>
            <a:ext cx="4557650" cy="5218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/>
          <p:nvPr/>
        </p:nvCxnSpPr>
        <p:spPr>
          <a:xfrm>
            <a:off x="4600575" y="1619250"/>
            <a:ext cx="0" cy="5267400"/>
          </a:xfrm>
          <a:prstGeom prst="straightConnector1">
            <a:avLst/>
          </a:prstGeom>
          <a:noFill/>
          <a:ln cap="flat" cmpd="sng" w="76200">
            <a:solidFill>
              <a:srgbClr val="7F6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86" name="Shape 38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新增投影片：建立副本 (2/2)</a:t>
            </a:r>
          </a:p>
        </p:txBody>
      </p:sp>
      <p:sp>
        <p:nvSpPr>
          <p:cNvPr id="387" name="Shape 387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388" name="Shape 388"/>
          <p:cNvSpPr/>
          <p:nvPr/>
        </p:nvSpPr>
        <p:spPr>
          <a:xfrm>
            <a:off x="758175" y="4984200"/>
            <a:ext cx="10080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841654" y="5694908"/>
            <a:ext cx="752100" cy="695100"/>
          </a:xfrm>
          <a:prstGeom prst="wedgeEllipseCallout">
            <a:avLst>
              <a:gd fmla="val 4194" name="adj1"/>
              <a:gd fmla="val -8222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4</a:t>
            </a:r>
          </a:p>
        </p:txBody>
      </p:sp>
      <p:cxnSp>
        <p:nvCxnSpPr>
          <p:cNvPr id="390" name="Shape 390"/>
          <p:cNvCxnSpPr/>
          <p:nvPr/>
        </p:nvCxnSpPr>
        <p:spPr>
          <a:xfrm>
            <a:off x="1904050" y="5160725"/>
            <a:ext cx="34635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1" name="Shape 391"/>
          <p:cNvSpPr/>
          <p:nvPr/>
        </p:nvSpPr>
        <p:spPr>
          <a:xfrm>
            <a:off x="5660450" y="4570625"/>
            <a:ext cx="2774100" cy="11802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600">
                <a:solidFill>
                  <a:srgbClr val="FFFFFF"/>
                </a:solidFill>
              </a:rPr>
              <a:t>開始編輯囉</a:t>
            </a:r>
          </a:p>
        </p:txBody>
      </p:sp>
      <p:sp>
        <p:nvSpPr>
          <p:cNvPr id="392" name="Shape 392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0112"/>
            <a:ext cx="9144000" cy="58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399" name="Shape 399"/>
          <p:cNvSpPr txBox="1"/>
          <p:nvPr>
            <p:ph type="title"/>
          </p:nvPr>
        </p:nvSpPr>
        <p:spPr>
          <a:xfrm>
            <a:off x="311700" y="481291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Google簡報介面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Shape 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406" name="Shape 406"/>
          <p:cNvSpPr/>
          <p:nvPr/>
        </p:nvSpPr>
        <p:spPr>
          <a:xfrm>
            <a:off x="17225" y="913250"/>
            <a:ext cx="2067900" cy="594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2085125" y="913250"/>
            <a:ext cx="3196500" cy="603000"/>
          </a:xfrm>
          <a:prstGeom prst="rect">
            <a:avLst/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 sz="2800">
                <a:solidFill>
                  <a:srgbClr val="FFFFFF"/>
                </a:solidFill>
              </a:rPr>
              <a:t>1. 投影片導覽面板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414" name="Shape 414"/>
          <p:cNvSpPr/>
          <p:nvPr/>
        </p:nvSpPr>
        <p:spPr>
          <a:xfrm flipH="1">
            <a:off x="2085175" y="913250"/>
            <a:ext cx="7021500" cy="5074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2085175" y="310250"/>
            <a:ext cx="2455200" cy="603000"/>
          </a:xfrm>
          <a:prstGeom prst="rect">
            <a:avLst/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800">
                <a:solidFill>
                  <a:srgbClr val="FFFFFF"/>
                </a:solidFill>
              </a:rPr>
              <a:t>2</a:t>
            </a:r>
            <a:r>
              <a:rPr lang="zh-CN" sz="2800">
                <a:solidFill>
                  <a:srgbClr val="FFFFFF"/>
                </a:solidFill>
              </a:rPr>
              <a:t>. 投影片面板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Shape 421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422" name="Shape 422"/>
          <p:cNvSpPr/>
          <p:nvPr/>
        </p:nvSpPr>
        <p:spPr>
          <a:xfrm rot="10800000">
            <a:off x="413575" y="594350"/>
            <a:ext cx="8693100" cy="31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413575" y="913250"/>
            <a:ext cx="1843500" cy="603000"/>
          </a:xfrm>
          <a:prstGeom prst="rect">
            <a:avLst/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800">
                <a:solidFill>
                  <a:srgbClr val="FFFFFF"/>
                </a:solidFill>
              </a:rPr>
              <a:t>3</a:t>
            </a:r>
            <a:r>
              <a:rPr lang="zh-CN" sz="2800">
                <a:solidFill>
                  <a:srgbClr val="FFFFFF"/>
                </a:solidFill>
              </a:rPr>
              <a:t>.</a:t>
            </a:r>
            <a:r>
              <a:rPr lang="zh-CN" sz="2800">
                <a:solidFill>
                  <a:srgbClr val="FFFFFF"/>
                </a:solidFill>
              </a:rPr>
              <a:t>工具列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430" name="Shape 430"/>
          <p:cNvSpPr/>
          <p:nvPr/>
        </p:nvSpPr>
        <p:spPr>
          <a:xfrm rot="10800000">
            <a:off x="413625" y="284200"/>
            <a:ext cx="4247400" cy="31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413575" y="603100"/>
            <a:ext cx="1843500" cy="603000"/>
          </a:xfrm>
          <a:prstGeom prst="rect">
            <a:avLst/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800">
                <a:solidFill>
                  <a:srgbClr val="FFFFFF"/>
                </a:solidFill>
              </a:rPr>
              <a:t>3</a:t>
            </a:r>
            <a:r>
              <a:rPr lang="zh-CN" sz="2800">
                <a:solidFill>
                  <a:srgbClr val="FFFFFF"/>
                </a:solidFill>
              </a:rPr>
              <a:t>.</a:t>
            </a:r>
            <a:r>
              <a:rPr lang="zh-CN" sz="2800">
                <a:solidFill>
                  <a:srgbClr val="FFFFFF"/>
                </a:solidFill>
              </a:rPr>
              <a:t>選項</a:t>
            </a:r>
            <a:r>
              <a:rPr lang="zh-CN" sz="2800">
                <a:solidFill>
                  <a:srgbClr val="FFFFFF"/>
                </a:solidFill>
              </a:rPr>
              <a:t>列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438" name="Shape 438"/>
          <p:cNvSpPr/>
          <p:nvPr/>
        </p:nvSpPr>
        <p:spPr>
          <a:xfrm rot="10800000">
            <a:off x="6082350" y="179550"/>
            <a:ext cx="1189200" cy="41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6082350" y="597450"/>
            <a:ext cx="2136300" cy="603000"/>
          </a:xfrm>
          <a:prstGeom prst="rect">
            <a:avLst/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800">
                <a:solidFill>
                  <a:srgbClr val="FFFFFF"/>
                </a:solidFill>
              </a:rPr>
              <a:t>4</a:t>
            </a:r>
            <a:r>
              <a:rPr lang="zh-CN" sz="2800">
                <a:solidFill>
                  <a:srgbClr val="FFFFFF"/>
                </a:solidFill>
              </a:rPr>
              <a:t>.</a:t>
            </a:r>
            <a:r>
              <a:rPr lang="zh-CN" sz="2800">
                <a:solidFill>
                  <a:srgbClr val="FFFFFF"/>
                </a:solidFill>
              </a:rPr>
              <a:t>查看簡報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445" name="Shape 445"/>
          <p:cNvSpPr txBox="1"/>
          <p:nvPr>
            <p:ph type="title"/>
          </p:nvPr>
        </p:nvSpPr>
        <p:spPr>
          <a:xfrm>
            <a:off x="311700" y="685225"/>
            <a:ext cx="53058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編輯投影片的流程</a:t>
            </a:r>
          </a:p>
        </p:txBody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b="1" lang="zh-CN"/>
              <a:t>投影片導覽面板</a:t>
            </a:r>
            <a:br>
              <a:rPr lang="zh-CN"/>
            </a:br>
            <a:r>
              <a:rPr lang="zh-CN" sz="2400"/>
              <a:t>新增/選擇投影片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b="1" lang="zh-CN"/>
              <a:t>投影片面板</a:t>
            </a:r>
            <a:br>
              <a:rPr lang="zh-CN"/>
            </a:br>
            <a:r>
              <a:rPr lang="zh-CN" sz="2400"/>
              <a:t>編輯投影片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b="1" lang="zh-CN"/>
              <a:t>工具列/選項列</a:t>
            </a:r>
            <a:br>
              <a:rPr lang="zh-CN"/>
            </a:br>
            <a:r>
              <a:rPr lang="zh-CN" sz="2400"/>
              <a:t>編輯投影片會用到的功能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b="1" lang="zh-CN"/>
              <a:t>查看簡報</a:t>
            </a:r>
          </a:p>
        </p:txBody>
      </p:sp>
      <p:pic>
        <p:nvPicPr>
          <p:cNvPr id="447" name="Shape 447"/>
          <p:cNvPicPr preferRelativeResize="0"/>
          <p:nvPr/>
        </p:nvPicPr>
        <p:blipFill rotWithShape="1">
          <a:blip r:embed="rId3">
            <a:alphaModFix/>
          </a:blip>
          <a:srcRect b="0" l="0" r="58022" t="0"/>
          <a:stretch/>
        </p:blipFill>
        <p:spPr>
          <a:xfrm>
            <a:off x="5305650" y="0"/>
            <a:ext cx="383834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Shape 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9825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修改文字內容</a:t>
            </a:r>
          </a:p>
        </p:txBody>
      </p:sp>
      <p:sp>
        <p:nvSpPr>
          <p:cNvPr id="454" name="Shape 454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455" name="Shape 455"/>
          <p:cNvSpPr/>
          <p:nvPr/>
        </p:nvSpPr>
        <p:spPr>
          <a:xfrm>
            <a:off x="742951" y="3779300"/>
            <a:ext cx="2924100" cy="695100"/>
          </a:xfrm>
          <a:prstGeom prst="wedgeRoundRectCallout">
            <a:avLst>
              <a:gd fmla="val 60426" name="adj1"/>
              <a:gd fmla="val 11885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zh-CN" sz="2800">
                <a:solidFill>
                  <a:srgbClr val="FFFFFF"/>
                </a:solidFill>
              </a:rPr>
              <a:t>滑鼠左鍵點選</a:t>
            </a:r>
          </a:p>
        </p:txBody>
      </p:sp>
      <p:sp>
        <p:nvSpPr>
          <p:cNvPr id="456" name="Shape 456"/>
          <p:cNvSpPr/>
          <p:nvPr/>
        </p:nvSpPr>
        <p:spPr>
          <a:xfrm>
            <a:off x="5314950" y="5659225"/>
            <a:ext cx="2409900" cy="695100"/>
          </a:xfrm>
          <a:prstGeom prst="wedgeRoundRectCallout">
            <a:avLst>
              <a:gd fmla="val -40514" name="adj1"/>
              <a:gd fmla="val -10775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2</a:t>
            </a:r>
            <a:r>
              <a:rPr b="0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zh-CN" sz="2800">
                <a:solidFill>
                  <a:srgbClr val="FFFFFF"/>
                </a:solidFill>
              </a:rPr>
              <a:t>編輯名字</a:t>
            </a:r>
          </a:p>
        </p:txBody>
      </p:sp>
      <p:sp>
        <p:nvSpPr>
          <p:cNvPr id="457" name="Shape 457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動手做做看</a:t>
            </a:r>
          </a:p>
        </p:txBody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CN" sz="3600"/>
              <a:t>編輯Google簡報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進入</a:t>
            </a:r>
            <a:r>
              <a:rPr lang="zh-CN"/>
              <a:t>課程網頁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10/17課程 &gt; 課堂實作 </a:t>
            </a:r>
            <a:br>
              <a:rPr lang="zh-CN"/>
            </a:br>
            <a:r>
              <a:rPr lang="zh-CN"/>
              <a:t>&gt; 為什麼要捐血？ - 草稿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檔案 &gt; 建立副本 &gt; 確定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修改第1頁投影片的文字</a:t>
            </a:r>
            <a:br>
              <a:rPr lang="zh-CN"/>
            </a:br>
            <a:r>
              <a:rPr lang="zh-CN"/>
              <a:t>「故事叔叔：布丁老師」</a:t>
            </a:r>
          </a:p>
        </p:txBody>
      </p:sp>
      <p:sp>
        <p:nvSpPr>
          <p:cNvPr id="464" name="Shape 464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380416"/>
            <a:ext cx="85206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圖片來源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08738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「器官捐贈生命關懷列車」趣味「四格漫畫」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大專院校組第三名王曉梅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599" y="2628900"/>
            <a:ext cx="5230424" cy="393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1366800" y="1943700"/>
            <a:ext cx="64104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000" u="sng">
                <a:solidFill>
                  <a:schemeClr val="hlink"/>
                </a:solidFill>
                <a:hlinkClick r:id="rId4"/>
              </a:rPr>
              <a:t>http://www.organ.org.tw/JRNL/044/044006.htm</a:t>
            </a:r>
            <a:r>
              <a:rPr lang="zh-CN" sz="2000"/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檔案名稱跟自動儲存</a:t>
            </a:r>
          </a:p>
        </p:txBody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pic>
        <p:nvPicPr>
          <p:cNvPr id="472" name="Shape 472"/>
          <p:cNvPicPr preferRelativeResize="0"/>
          <p:nvPr/>
        </p:nvPicPr>
        <p:blipFill rotWithShape="1">
          <a:blip r:embed="rId3">
            <a:alphaModFix/>
          </a:blip>
          <a:srcRect b="28407" l="0" r="19639" t="0"/>
          <a:stretch/>
        </p:blipFill>
        <p:spPr>
          <a:xfrm>
            <a:off x="0" y="1639825"/>
            <a:ext cx="9144000" cy="521812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/>
          <p:nvPr/>
        </p:nvSpPr>
        <p:spPr>
          <a:xfrm rot="10800000">
            <a:off x="667800" y="1639825"/>
            <a:ext cx="2976600" cy="41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667800" y="2057725"/>
            <a:ext cx="2584800" cy="603000"/>
          </a:xfrm>
          <a:prstGeom prst="rect">
            <a:avLst/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800">
                <a:solidFill>
                  <a:srgbClr val="FFFFFF"/>
                </a:solidFill>
              </a:rPr>
              <a:t>修改檔案名稱</a:t>
            </a:r>
          </a:p>
        </p:txBody>
      </p:sp>
      <p:sp>
        <p:nvSpPr>
          <p:cNvPr id="475" name="Shape 475"/>
          <p:cNvSpPr/>
          <p:nvPr/>
        </p:nvSpPr>
        <p:spPr>
          <a:xfrm rot="10800000">
            <a:off x="5746825" y="2018800"/>
            <a:ext cx="1903800" cy="298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5746825" y="2317600"/>
            <a:ext cx="2636400" cy="603000"/>
          </a:xfrm>
          <a:prstGeom prst="rect">
            <a:avLst/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800">
                <a:solidFill>
                  <a:srgbClr val="FFFFFF"/>
                </a:solidFill>
              </a:rPr>
              <a:t>自動儲存訊息</a:t>
            </a:r>
          </a:p>
        </p:txBody>
      </p:sp>
      <p:sp>
        <p:nvSpPr>
          <p:cNvPr id="477" name="Shape 477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補充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Shape 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4912"/>
            <a:ext cx="9144000" cy="5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新增空白簡報</a:t>
            </a:r>
          </a:p>
        </p:txBody>
      </p:sp>
      <p:sp>
        <p:nvSpPr>
          <p:cNvPr id="484" name="Shape 484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485" name="Shape 485"/>
          <p:cNvSpPr/>
          <p:nvPr/>
        </p:nvSpPr>
        <p:spPr>
          <a:xfrm>
            <a:off x="4893650" y="3980400"/>
            <a:ext cx="3701700" cy="1766100"/>
          </a:xfrm>
          <a:prstGeom prst="wedgeRoundRectCallout">
            <a:avLst>
              <a:gd fmla="val 37978" name="adj1"/>
              <a:gd fmla="val 6854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CN" sz="3600">
                <a:solidFill>
                  <a:srgbClr val="FFFFFF"/>
                </a:solidFill>
              </a:rPr>
              <a:t>按此</a:t>
            </a:r>
            <a:r>
              <a:rPr b="1" lang="zh-CN" sz="3600">
                <a:solidFill>
                  <a:srgbClr val="FFFFFF"/>
                </a:solidFill>
              </a:rPr>
              <a:t>按鈕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zh-CN" sz="3600">
                <a:solidFill>
                  <a:srgbClr val="FFFFFF"/>
                </a:solidFill>
              </a:rPr>
              <a:t>新增空白簡報</a:t>
            </a:r>
          </a:p>
        </p:txBody>
      </p:sp>
      <p:sp>
        <p:nvSpPr>
          <p:cNvPr id="486" name="Shape 486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補充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文字格式與投影片背景</a:t>
            </a:r>
          </a:p>
        </p:txBody>
      </p:sp>
      <p:sp>
        <p:nvSpPr>
          <p:cNvPr id="492" name="Shape 492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Part 3</a:t>
            </a:r>
          </a:p>
        </p:txBody>
      </p:sp>
      <p:sp>
        <p:nvSpPr>
          <p:cNvPr id="493" name="Shape 493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sp>
        <p:nvSpPr>
          <p:cNvPr id="494" name="Shape 494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Shape 499"/>
          <p:cNvPicPr preferRelativeResize="0"/>
          <p:nvPr/>
        </p:nvPicPr>
        <p:blipFill rotWithShape="1">
          <a:blip r:embed="rId3">
            <a:alphaModFix/>
          </a:blip>
          <a:srcRect b="6933" l="0" r="0" t="0"/>
          <a:stretch/>
        </p:blipFill>
        <p:spPr>
          <a:xfrm>
            <a:off x="0" y="2000150"/>
            <a:ext cx="9144000" cy="48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文字格式：字體大小</a:t>
            </a:r>
          </a:p>
        </p:txBody>
      </p:sp>
      <p:sp>
        <p:nvSpPr>
          <p:cNvPr id="501" name="Shape 501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502" name="Shape 502"/>
          <p:cNvSpPr/>
          <p:nvPr/>
        </p:nvSpPr>
        <p:spPr>
          <a:xfrm rot="10800000">
            <a:off x="6505500" y="2562025"/>
            <a:ext cx="733500" cy="36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6343650" y="1706300"/>
            <a:ext cx="2631000" cy="695100"/>
          </a:xfrm>
          <a:prstGeom prst="wedgeRoundRectCallout">
            <a:avLst>
              <a:gd fmla="val -23210" name="adj1"/>
              <a:gd fmla="val 8135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2.</a:t>
            </a:r>
            <a:r>
              <a:rPr lang="zh-CN" sz="2800">
                <a:solidFill>
                  <a:srgbClr val="FFFFFF"/>
                </a:solidFill>
              </a:rPr>
              <a:t>字體大小:60</a:t>
            </a:r>
          </a:p>
        </p:txBody>
      </p:sp>
      <p:sp>
        <p:nvSpPr>
          <p:cNvPr id="504" name="Shape 504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  <p:sp>
        <p:nvSpPr>
          <p:cNvPr id="505" name="Shape 505"/>
          <p:cNvSpPr/>
          <p:nvPr/>
        </p:nvSpPr>
        <p:spPr>
          <a:xfrm>
            <a:off x="667451" y="2398975"/>
            <a:ext cx="2924100" cy="695100"/>
          </a:xfrm>
          <a:prstGeom prst="wedgeRoundRectCallout">
            <a:avLst>
              <a:gd fmla="val 52001" name="adj1"/>
              <a:gd fmla="val 12592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zh-CN" sz="2800">
                <a:solidFill>
                  <a:srgbClr val="FFFFFF"/>
                </a:solidFill>
              </a:rPr>
              <a:t>滑鼠左鍵點選</a:t>
            </a:r>
          </a:p>
        </p:txBody>
      </p:sp>
      <p:sp>
        <p:nvSpPr>
          <p:cNvPr id="506" name="Shape 506"/>
          <p:cNvSpPr/>
          <p:nvPr/>
        </p:nvSpPr>
        <p:spPr>
          <a:xfrm rot="10800000">
            <a:off x="6610275" y="6134050"/>
            <a:ext cx="924000" cy="52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Shape 511"/>
          <p:cNvPicPr preferRelativeResize="0"/>
          <p:nvPr/>
        </p:nvPicPr>
        <p:blipFill rotWithShape="1">
          <a:blip r:embed="rId3">
            <a:alphaModFix/>
          </a:blip>
          <a:srcRect b="0" l="0" r="44687" t="0"/>
          <a:stretch/>
        </p:blipFill>
        <p:spPr>
          <a:xfrm>
            <a:off x="0" y="1639825"/>
            <a:ext cx="5057774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變更背景：顏色</a:t>
            </a:r>
          </a:p>
        </p:txBody>
      </p:sp>
      <p:sp>
        <p:nvSpPr>
          <p:cNvPr id="513" name="Shape 513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514" name="Shape 514"/>
          <p:cNvSpPr/>
          <p:nvPr/>
        </p:nvSpPr>
        <p:spPr>
          <a:xfrm>
            <a:off x="1307604" y="1293283"/>
            <a:ext cx="752100" cy="695100"/>
          </a:xfrm>
          <a:prstGeom prst="wedgeEllipseCallout">
            <a:avLst>
              <a:gd fmla="val 59117" name="adj1"/>
              <a:gd fmla="val 5619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zh-CN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15" name="Shape 515"/>
          <p:cNvSpPr/>
          <p:nvPr/>
        </p:nvSpPr>
        <p:spPr>
          <a:xfrm>
            <a:off x="3688854" y="2474383"/>
            <a:ext cx="752100" cy="695100"/>
          </a:xfrm>
          <a:prstGeom prst="wedgeEllipseCallout">
            <a:avLst>
              <a:gd fmla="val -120011" name="adj1"/>
              <a:gd fmla="val 6952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516" name="Shape 516"/>
          <p:cNvPicPr preferRelativeResize="0"/>
          <p:nvPr/>
        </p:nvPicPr>
        <p:blipFill rotWithShape="1">
          <a:blip r:embed="rId4">
            <a:alphaModFix/>
          </a:blip>
          <a:srcRect b="0" l="27085" r="28225" t="0"/>
          <a:stretch/>
        </p:blipFill>
        <p:spPr>
          <a:xfrm>
            <a:off x="5057774" y="1639825"/>
            <a:ext cx="4086225" cy="521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Shape 517"/>
          <p:cNvCxnSpPr/>
          <p:nvPr/>
        </p:nvCxnSpPr>
        <p:spPr>
          <a:xfrm>
            <a:off x="5057775" y="1628775"/>
            <a:ext cx="0" cy="5219700"/>
          </a:xfrm>
          <a:prstGeom prst="straightConnector1">
            <a:avLst/>
          </a:prstGeom>
          <a:noFill/>
          <a:ln cap="flat" cmpd="sng" w="76200">
            <a:solidFill>
              <a:srgbClr val="7F6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18" name="Shape 518"/>
          <p:cNvSpPr/>
          <p:nvPr/>
        </p:nvSpPr>
        <p:spPr>
          <a:xfrm>
            <a:off x="6251079" y="5646208"/>
            <a:ext cx="752100" cy="695100"/>
          </a:xfrm>
          <a:prstGeom prst="wedgeEllipseCallout">
            <a:avLst>
              <a:gd fmla="val -9830" name="adj1"/>
              <a:gd fmla="val -10039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519" name="Shape 519"/>
          <p:cNvSpPr/>
          <p:nvPr/>
        </p:nvSpPr>
        <p:spPr>
          <a:xfrm>
            <a:off x="6391275" y="2274350"/>
            <a:ext cx="2533500" cy="695100"/>
          </a:xfrm>
          <a:prstGeom prst="wedgeRoundRectCallout">
            <a:avLst>
              <a:gd fmla="val -8268" name="adj1"/>
              <a:gd fmla="val 15174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3</a:t>
            </a:r>
            <a:r>
              <a:rPr b="0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zh-CN" sz="2800">
                <a:solidFill>
                  <a:srgbClr val="FFFFFF"/>
                </a:solidFill>
              </a:rPr>
              <a:t>顏色: 黑色</a:t>
            </a:r>
          </a:p>
        </p:txBody>
      </p:sp>
      <p:sp>
        <p:nvSpPr>
          <p:cNvPr id="520" name="Shape 520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Shape 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>
            <p:ph type="title"/>
          </p:nvPr>
        </p:nvSpPr>
        <p:spPr>
          <a:xfrm>
            <a:off x="311700" y="5629741"/>
            <a:ext cx="85206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字在哪裡？</a:t>
            </a:r>
          </a:p>
        </p:txBody>
      </p:sp>
      <p:sp>
        <p:nvSpPr>
          <p:cNvPr id="527" name="Shape 527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Shape 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9825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Shape 53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文字格式：字體顏色</a:t>
            </a:r>
          </a:p>
        </p:txBody>
      </p:sp>
      <p:sp>
        <p:nvSpPr>
          <p:cNvPr id="534" name="Shape 534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535" name="Shape 535"/>
          <p:cNvSpPr/>
          <p:nvPr/>
        </p:nvSpPr>
        <p:spPr>
          <a:xfrm rot="10800000">
            <a:off x="7301700" y="2200125"/>
            <a:ext cx="737400" cy="36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7301700" y="2982700"/>
            <a:ext cx="1578300" cy="465300"/>
          </a:xfrm>
          <a:prstGeom prst="wedgeRoundRectCallout">
            <a:avLst>
              <a:gd fmla="val -21482" name="adj1"/>
              <a:gd fmla="val -11375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000">
                <a:solidFill>
                  <a:srgbClr val="FFFFFF"/>
                </a:solidFill>
              </a:rPr>
              <a:t>2.</a:t>
            </a:r>
            <a:r>
              <a:rPr lang="zh-CN" sz="2000">
                <a:solidFill>
                  <a:srgbClr val="FFFFFF"/>
                </a:solidFill>
              </a:rPr>
              <a:t>更多選項</a:t>
            </a:r>
          </a:p>
        </p:txBody>
      </p:sp>
      <p:sp>
        <p:nvSpPr>
          <p:cNvPr id="537" name="Shape 537"/>
          <p:cNvSpPr/>
          <p:nvPr/>
        </p:nvSpPr>
        <p:spPr>
          <a:xfrm rot="10800000">
            <a:off x="3914775" y="2569125"/>
            <a:ext cx="457200" cy="36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783825" y="2938125"/>
            <a:ext cx="2816400" cy="695100"/>
          </a:xfrm>
          <a:prstGeom prst="wedgeRoundRectCallout">
            <a:avLst>
              <a:gd fmla="val 59452" name="adj1"/>
              <a:gd fmla="val -4962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3.</a:t>
            </a:r>
            <a:r>
              <a:rPr lang="zh-CN" sz="2800">
                <a:solidFill>
                  <a:srgbClr val="FFFFFF"/>
                </a:solidFill>
              </a:rPr>
              <a:t>字體顏色:</a:t>
            </a:r>
            <a:r>
              <a:rPr lang="zh-CN" sz="2800">
                <a:solidFill>
                  <a:srgbClr val="FFFFFF"/>
                </a:solidFill>
              </a:rPr>
              <a:t>白色</a:t>
            </a:r>
          </a:p>
        </p:txBody>
      </p:sp>
      <p:sp>
        <p:nvSpPr>
          <p:cNvPr id="539" name="Shape 539"/>
          <p:cNvSpPr/>
          <p:nvPr/>
        </p:nvSpPr>
        <p:spPr>
          <a:xfrm>
            <a:off x="390526" y="4700650"/>
            <a:ext cx="2924100" cy="695100"/>
          </a:xfrm>
          <a:prstGeom prst="wedgeRoundRectCallout">
            <a:avLst>
              <a:gd fmla="val 53260" name="adj1"/>
              <a:gd fmla="val -7536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zh-CN" sz="2800">
                <a:solidFill>
                  <a:srgbClr val="FFFFFF"/>
                </a:solidFill>
              </a:rPr>
              <a:t>滑鼠左鍵點選</a:t>
            </a:r>
          </a:p>
        </p:txBody>
      </p:sp>
      <p:sp>
        <p:nvSpPr>
          <p:cNvPr id="540" name="Shape 540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x="311700" y="5629741"/>
            <a:ext cx="85206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完成封面</a:t>
            </a:r>
          </a:p>
        </p:txBody>
      </p:sp>
      <p:sp>
        <p:nvSpPr>
          <p:cNvPr id="546" name="Shape 546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547" name="Shape 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動手做做看</a:t>
            </a:r>
          </a:p>
        </p:txBody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600">
                <a:solidFill>
                  <a:srgbClr val="7F6000"/>
                </a:solidFill>
              </a:rPr>
              <a:t>文字格式與投影片背景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修改標題字體大小：60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變更背景顏色：黑色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變更字體顏色：白色</a:t>
            </a:r>
          </a:p>
        </p:txBody>
      </p:sp>
      <p:sp>
        <p:nvSpPr>
          <p:cNvPr id="554" name="Shape 554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555" name="Shape 555"/>
          <p:cNvPicPr preferRelativeResize="0"/>
          <p:nvPr/>
        </p:nvPicPr>
        <p:blipFill rotWithShape="1">
          <a:blip r:embed="rId3">
            <a:alphaModFix/>
          </a:blip>
          <a:srcRect b="3471" l="31770" r="9998" t="19888"/>
          <a:stretch/>
        </p:blipFill>
        <p:spPr>
          <a:xfrm>
            <a:off x="4423274" y="3695700"/>
            <a:ext cx="3652598" cy="274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Shape 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9825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Shape 561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字形的選擇？</a:t>
            </a:r>
          </a:p>
        </p:txBody>
      </p:sp>
      <p:sp>
        <p:nvSpPr>
          <p:cNvPr id="562" name="Shape 562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563" name="Shape 563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補充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大綱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639825"/>
            <a:ext cx="49392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Google簡報介紹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編輯Google簡報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文字格式與投影片背景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插入圖片與調整版面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轉場特效</a:t>
            </a:r>
          </a:p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5189550" y="1639825"/>
            <a:ext cx="35538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AutoNum type="arabicPeriod" startAt="6"/>
            </a:pPr>
            <a:r>
              <a:rPr lang="zh-CN"/>
              <a:t>插入文字框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AutoNum type="arabicPeriod" startAt="6"/>
            </a:pPr>
            <a:r>
              <a:rPr lang="zh-CN"/>
              <a:t>插入圖案：圖說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AutoNum type="arabicPeriod" startAt="6"/>
            </a:pPr>
            <a:r>
              <a:rPr lang="zh-CN"/>
              <a:t>對話動畫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AutoNum type="arabicPeriod" startAt="6"/>
            </a:pPr>
            <a:r>
              <a:rPr lang="zh-CN"/>
              <a:t>圖片動畫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AutoNum type="arabicPeriod" startAt="6"/>
            </a:pPr>
            <a:r>
              <a:rPr lang="zh-CN"/>
              <a:t>分享：發佈到網路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插入圖片與調整版面</a:t>
            </a:r>
          </a:p>
        </p:txBody>
      </p:sp>
      <p:sp>
        <p:nvSpPr>
          <p:cNvPr id="569" name="Shape 569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Part 4</a:t>
            </a:r>
          </a:p>
        </p:txBody>
      </p:sp>
      <p:sp>
        <p:nvSpPr>
          <p:cNvPr id="570" name="Shape 570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sp>
        <p:nvSpPr>
          <p:cNvPr id="571" name="Shape 571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title"/>
          </p:nvPr>
        </p:nvSpPr>
        <p:spPr>
          <a:xfrm>
            <a:off x="352425" y="685225"/>
            <a:ext cx="84798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下載圖片</a:t>
            </a:r>
          </a:p>
        </p:txBody>
      </p:sp>
      <p:sp>
        <p:nvSpPr>
          <p:cNvPr id="577" name="Shape 577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  <p:pic>
        <p:nvPicPr>
          <p:cNvPr id="580" name="Shape 580"/>
          <p:cNvPicPr preferRelativeResize="0"/>
          <p:nvPr/>
        </p:nvPicPr>
        <p:blipFill rotWithShape="1">
          <a:blip r:embed="rId3">
            <a:alphaModFix/>
          </a:blip>
          <a:srcRect b="0" l="14690" r="36663" t="23913"/>
          <a:stretch/>
        </p:blipFill>
        <p:spPr>
          <a:xfrm>
            <a:off x="0" y="1639825"/>
            <a:ext cx="4448174" cy="5218174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81" name="Shape 5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125" y="1639822"/>
            <a:ext cx="3918175" cy="3338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/>
          <p:nvPr/>
        </p:nvSpPr>
        <p:spPr>
          <a:xfrm>
            <a:off x="1983500" y="6022150"/>
            <a:ext cx="10359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3" name="Shape 583"/>
          <p:cNvSpPr/>
          <p:nvPr/>
        </p:nvSpPr>
        <p:spPr>
          <a:xfrm>
            <a:off x="3238500" y="5734050"/>
            <a:ext cx="2238300" cy="87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2800">
                <a:solidFill>
                  <a:srgbClr val="FFFFFF"/>
                </a:solidFill>
              </a:rPr>
              <a:t>下載</a:t>
            </a:r>
          </a:p>
        </p:txBody>
      </p:sp>
      <p:pic>
        <p:nvPicPr>
          <p:cNvPr id="584" name="Shape 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1200" y="5464350"/>
            <a:ext cx="97155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/>
          <p:nvPr/>
        </p:nvSpPr>
        <p:spPr>
          <a:xfrm rot="-5400000">
            <a:off x="5640375" y="4391100"/>
            <a:ext cx="1273200" cy="87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586" name="Shape 586"/>
          <p:cNvSpPr txBox="1"/>
          <p:nvPr/>
        </p:nvSpPr>
        <p:spPr>
          <a:xfrm>
            <a:off x="6496050" y="4978325"/>
            <a:ext cx="1983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2800">
                <a:solidFill>
                  <a:srgbClr val="FF0000"/>
                </a:solidFill>
              </a:rPr>
              <a:t>解壓縮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 b="0" l="0" r="45937" t="0"/>
          <a:stretch/>
        </p:blipFill>
        <p:spPr>
          <a:xfrm>
            <a:off x="0" y="1639825"/>
            <a:ext cx="4943474" cy="52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Shape 592"/>
          <p:cNvPicPr preferRelativeResize="0"/>
          <p:nvPr/>
        </p:nvPicPr>
        <p:blipFill rotWithShape="1">
          <a:blip r:embed="rId4">
            <a:alphaModFix/>
          </a:blip>
          <a:srcRect b="0" l="0" r="15540" t="0"/>
          <a:stretch/>
        </p:blipFill>
        <p:spPr>
          <a:xfrm>
            <a:off x="4848225" y="1639825"/>
            <a:ext cx="4295775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Shape 59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插入圖片 (1/2)</a:t>
            </a:r>
          </a:p>
        </p:txBody>
      </p:sp>
      <p:sp>
        <p:nvSpPr>
          <p:cNvPr id="594" name="Shape 594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595" name="Shape 595"/>
          <p:cNvSpPr/>
          <p:nvPr/>
        </p:nvSpPr>
        <p:spPr>
          <a:xfrm>
            <a:off x="469025" y="3669475"/>
            <a:ext cx="1245600" cy="100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114299" y="4995925"/>
            <a:ext cx="2371800" cy="928500"/>
          </a:xfrm>
          <a:prstGeom prst="wedgeRoundRectCallout">
            <a:avLst>
              <a:gd fmla="val -9841" name="adj1"/>
              <a:gd fmla="val -11207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zh-CN" sz="2800">
                <a:solidFill>
                  <a:srgbClr val="FFFFFF"/>
                </a:solidFill>
              </a:rPr>
              <a:t>滑鼠左鍵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點選第2頁</a:t>
            </a:r>
          </a:p>
        </p:txBody>
      </p:sp>
      <p:sp>
        <p:nvSpPr>
          <p:cNvPr id="597" name="Shape 597"/>
          <p:cNvSpPr/>
          <p:nvPr/>
        </p:nvSpPr>
        <p:spPr>
          <a:xfrm>
            <a:off x="1650125" y="1914525"/>
            <a:ext cx="483600" cy="304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1650125" y="2792000"/>
            <a:ext cx="893100" cy="304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6793625" y="4611275"/>
            <a:ext cx="1169400" cy="38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00" name="Shape 600"/>
          <p:cNvCxnSpPr/>
          <p:nvPr/>
        </p:nvCxnSpPr>
        <p:spPr>
          <a:xfrm>
            <a:off x="4848225" y="1628775"/>
            <a:ext cx="0" cy="5219700"/>
          </a:xfrm>
          <a:prstGeom prst="straightConnector1">
            <a:avLst/>
          </a:prstGeom>
          <a:noFill/>
          <a:ln cap="flat" cmpd="sng" w="76200">
            <a:solidFill>
              <a:srgbClr val="7F6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01" name="Shape 601"/>
          <p:cNvCxnSpPr>
            <a:endCxn id="598" idx="0"/>
          </p:cNvCxnSpPr>
          <p:nvPr/>
        </p:nvCxnSpPr>
        <p:spPr>
          <a:xfrm>
            <a:off x="1891775" y="2219300"/>
            <a:ext cx="204900" cy="572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02" name="Shape 602"/>
          <p:cNvCxnSpPr>
            <a:endCxn id="599" idx="1"/>
          </p:cNvCxnSpPr>
          <p:nvPr/>
        </p:nvCxnSpPr>
        <p:spPr>
          <a:xfrm>
            <a:off x="2543225" y="2944475"/>
            <a:ext cx="4250400" cy="1859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03" name="Shape 603"/>
          <p:cNvSpPr/>
          <p:nvPr/>
        </p:nvSpPr>
        <p:spPr>
          <a:xfrm>
            <a:off x="1381629" y="883708"/>
            <a:ext cx="752100" cy="695100"/>
          </a:xfrm>
          <a:prstGeom prst="wedgeEllipseCallout">
            <a:avLst>
              <a:gd fmla="val 13256" name="adj1"/>
              <a:gd fmla="val 8596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604" name="Shape 604"/>
          <p:cNvSpPr/>
          <p:nvPr/>
        </p:nvSpPr>
        <p:spPr>
          <a:xfrm>
            <a:off x="2629404" y="1914533"/>
            <a:ext cx="752099" cy="695100"/>
          </a:xfrm>
          <a:prstGeom prst="wedgeEllipseCallout">
            <a:avLst>
              <a:gd fmla="val -56399" name="adj1"/>
              <a:gd fmla="val 6099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605" name="Shape 605"/>
          <p:cNvSpPr/>
          <p:nvPr/>
        </p:nvSpPr>
        <p:spPr>
          <a:xfrm>
            <a:off x="7981829" y="3714758"/>
            <a:ext cx="752100" cy="695100"/>
          </a:xfrm>
          <a:prstGeom prst="wedgeEllipseCallout">
            <a:avLst>
              <a:gd fmla="val -56399" name="adj1"/>
              <a:gd fmla="val 6099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606" name="Shape 606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插入圖片 (2/2)</a:t>
            </a:r>
          </a:p>
        </p:txBody>
      </p:sp>
      <p:sp>
        <p:nvSpPr>
          <p:cNvPr id="612" name="Shape 612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id="613" name="Shape 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650" y="1638300"/>
            <a:ext cx="5086350" cy="52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Shape 6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52520"/>
            <a:ext cx="4547500" cy="35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Shape 615"/>
          <p:cNvSpPr/>
          <p:nvPr/>
        </p:nvSpPr>
        <p:spPr>
          <a:xfrm>
            <a:off x="1764425" y="2059750"/>
            <a:ext cx="845400" cy="873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3012200" y="4781550"/>
            <a:ext cx="845400" cy="27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238129" y="1143008"/>
            <a:ext cx="752100" cy="695100"/>
          </a:xfrm>
          <a:prstGeom prst="wedgeEllipseCallout">
            <a:avLst>
              <a:gd fmla="val 37401" name="adj1"/>
              <a:gd fmla="val 6647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618" name="Shape 618"/>
          <p:cNvSpPr/>
          <p:nvPr/>
        </p:nvSpPr>
        <p:spPr>
          <a:xfrm>
            <a:off x="2066804" y="5114933"/>
            <a:ext cx="752100" cy="695100"/>
          </a:xfrm>
          <a:prstGeom prst="wedgeEllipseCallout">
            <a:avLst>
              <a:gd fmla="val 58931" name="adj1"/>
              <a:gd fmla="val -5959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619" name="Shape 619"/>
          <p:cNvSpPr/>
          <p:nvPr/>
        </p:nvSpPr>
        <p:spPr>
          <a:xfrm>
            <a:off x="7479899" y="3081450"/>
            <a:ext cx="1352400" cy="695100"/>
          </a:xfrm>
          <a:prstGeom prst="wedgeRoundRectCallout">
            <a:avLst>
              <a:gd fmla="val -23941" name="adj1"/>
              <a:gd fmla="val 9044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完成</a:t>
            </a:r>
          </a:p>
        </p:txBody>
      </p:sp>
      <p:sp>
        <p:nvSpPr>
          <p:cNvPr id="620" name="Shape 620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Shape 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9825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Shape 62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移動與縮放的操作</a:t>
            </a:r>
          </a:p>
        </p:txBody>
      </p:sp>
      <p:sp>
        <p:nvSpPr>
          <p:cNvPr id="627" name="Shape 627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628" name="Shape 628"/>
          <p:cNvSpPr/>
          <p:nvPr/>
        </p:nvSpPr>
        <p:spPr>
          <a:xfrm>
            <a:off x="3514725" y="3371850"/>
            <a:ext cx="495300" cy="494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5410200" y="3220050"/>
            <a:ext cx="4188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0" name="Shape 630"/>
          <p:cNvSpPr/>
          <p:nvPr/>
        </p:nvSpPr>
        <p:spPr>
          <a:xfrm>
            <a:off x="6372225" y="5286975"/>
            <a:ext cx="4188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1" name="Shape 631"/>
          <p:cNvSpPr/>
          <p:nvPr/>
        </p:nvSpPr>
        <p:spPr>
          <a:xfrm>
            <a:off x="311700" y="3785425"/>
            <a:ext cx="2552700" cy="928500"/>
          </a:xfrm>
          <a:prstGeom prst="wedgeRoundRectCallout">
            <a:avLst>
              <a:gd fmla="val 70252" name="adj1"/>
              <a:gd fmla="val -3401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方塊:縮放大小</a:t>
            </a:r>
          </a:p>
        </p:txBody>
      </p:sp>
      <p:sp>
        <p:nvSpPr>
          <p:cNvPr id="632" name="Shape 632"/>
          <p:cNvSpPr/>
          <p:nvPr/>
        </p:nvSpPr>
        <p:spPr>
          <a:xfrm>
            <a:off x="4626525" y="1766125"/>
            <a:ext cx="2069700" cy="928500"/>
          </a:xfrm>
          <a:prstGeom prst="wedgeRoundRectCallout">
            <a:avLst>
              <a:gd fmla="val -2471" name="adj1"/>
              <a:gd fmla="val 9113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圓</a:t>
            </a:r>
            <a:r>
              <a:rPr lang="zh-CN" sz="2800">
                <a:solidFill>
                  <a:srgbClr val="FFFFFF"/>
                </a:solidFill>
              </a:rPr>
              <a:t>形:</a:t>
            </a:r>
            <a:r>
              <a:rPr lang="zh-CN" sz="2800">
                <a:solidFill>
                  <a:srgbClr val="FFFFFF"/>
                </a:solidFill>
              </a:rPr>
              <a:t>旋轉</a:t>
            </a:r>
          </a:p>
        </p:txBody>
      </p:sp>
      <p:sp>
        <p:nvSpPr>
          <p:cNvPr id="633" name="Shape 633"/>
          <p:cNvSpPr/>
          <p:nvPr/>
        </p:nvSpPr>
        <p:spPr>
          <a:xfrm>
            <a:off x="2924025" y="6010275"/>
            <a:ext cx="3772200" cy="642300"/>
          </a:xfrm>
          <a:prstGeom prst="wedgeRoundRectCallout">
            <a:avLst>
              <a:gd fmla="val 40401" name="adj1"/>
              <a:gd fmla="val -8707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十字架</a:t>
            </a:r>
            <a:r>
              <a:rPr lang="zh-CN" sz="2800">
                <a:solidFill>
                  <a:schemeClr val="lt1"/>
                </a:solidFill>
              </a:rPr>
              <a:t>鼠標:拖曳移動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8" name="Shape 638"/>
          <p:cNvCxnSpPr/>
          <p:nvPr/>
        </p:nvCxnSpPr>
        <p:spPr>
          <a:xfrm>
            <a:off x="4486275" y="1628775"/>
            <a:ext cx="0" cy="5219700"/>
          </a:xfrm>
          <a:prstGeom prst="straightConnector1">
            <a:avLst/>
          </a:prstGeom>
          <a:noFill/>
          <a:ln cap="flat" cmpd="sng" w="76200">
            <a:solidFill>
              <a:srgbClr val="7F6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39" name="Shape 63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調整版面</a:t>
            </a:r>
          </a:p>
        </p:txBody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1" name="Shape 641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642" name="Shape 642"/>
          <p:cNvPicPr preferRelativeResize="0"/>
          <p:nvPr/>
        </p:nvPicPr>
        <p:blipFill rotWithShape="1">
          <a:blip r:embed="rId3">
            <a:alphaModFix/>
          </a:blip>
          <a:srcRect b="0" l="32082" r="9478" t="0"/>
          <a:stretch/>
        </p:blipFill>
        <p:spPr>
          <a:xfrm>
            <a:off x="0" y="1638250"/>
            <a:ext cx="4417224" cy="43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Shape 643"/>
          <p:cNvPicPr preferRelativeResize="0"/>
          <p:nvPr/>
        </p:nvPicPr>
        <p:blipFill rotWithShape="1">
          <a:blip r:embed="rId4">
            <a:alphaModFix/>
          </a:blip>
          <a:srcRect b="0" l="30102" r="9169" t="0"/>
          <a:stretch/>
        </p:blipFill>
        <p:spPr>
          <a:xfrm>
            <a:off x="4553549" y="1638250"/>
            <a:ext cx="4590448" cy="43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Shape 644"/>
          <p:cNvSpPr/>
          <p:nvPr/>
        </p:nvSpPr>
        <p:spPr>
          <a:xfrm>
            <a:off x="1530900" y="1495525"/>
            <a:ext cx="2552700" cy="928500"/>
          </a:xfrm>
          <a:prstGeom prst="wedgeRoundRectCallout">
            <a:avLst>
              <a:gd fmla="val 38163" name="adj1"/>
              <a:gd fmla="val 9155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1.移動文字框</a:t>
            </a:r>
          </a:p>
        </p:txBody>
      </p:sp>
      <p:sp>
        <p:nvSpPr>
          <p:cNvPr id="645" name="Shape 645"/>
          <p:cNvSpPr/>
          <p:nvPr/>
        </p:nvSpPr>
        <p:spPr>
          <a:xfrm>
            <a:off x="3724275" y="3081312"/>
            <a:ext cx="399900" cy="1028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2943225" y="5953125"/>
            <a:ext cx="2162700" cy="671100"/>
          </a:xfrm>
          <a:prstGeom prst="wedgeRoundRectCallout">
            <a:avLst>
              <a:gd fmla="val 40286" name="adj1"/>
              <a:gd fmla="val -9683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2</a:t>
            </a:r>
            <a:r>
              <a:rPr lang="zh-CN" sz="2800">
                <a:solidFill>
                  <a:srgbClr val="FFFFFF"/>
                </a:solidFill>
              </a:rPr>
              <a:t>.移動</a:t>
            </a:r>
            <a:r>
              <a:rPr lang="zh-CN" sz="2800">
                <a:solidFill>
                  <a:srgbClr val="FFFFFF"/>
                </a:solidFill>
              </a:rPr>
              <a:t>圖片</a:t>
            </a:r>
          </a:p>
        </p:txBody>
      </p:sp>
      <p:sp>
        <p:nvSpPr>
          <p:cNvPr id="647" name="Shape 647"/>
          <p:cNvSpPr/>
          <p:nvPr/>
        </p:nvSpPr>
        <p:spPr>
          <a:xfrm>
            <a:off x="6791325" y="2543175"/>
            <a:ext cx="2162700" cy="671100"/>
          </a:xfrm>
          <a:prstGeom prst="wedgeRoundRectCallout">
            <a:avLst>
              <a:gd fmla="val 50857" name="adj1"/>
              <a:gd fmla="val 8625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3</a:t>
            </a:r>
            <a:r>
              <a:rPr lang="zh-CN" sz="2800">
                <a:solidFill>
                  <a:srgbClr val="FFFFFF"/>
                </a:solidFill>
              </a:rPr>
              <a:t>.</a:t>
            </a:r>
            <a:r>
              <a:rPr lang="zh-CN" sz="2800">
                <a:solidFill>
                  <a:srgbClr val="FFFFFF"/>
                </a:solidFill>
              </a:rPr>
              <a:t>放大</a:t>
            </a:r>
            <a:r>
              <a:rPr lang="zh-CN" sz="2800">
                <a:solidFill>
                  <a:srgbClr val="FFFFFF"/>
                </a:solidFill>
              </a:rPr>
              <a:t>圖片</a:t>
            </a:r>
          </a:p>
        </p:txBody>
      </p:sp>
      <p:sp>
        <p:nvSpPr>
          <p:cNvPr id="648" name="Shape 648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  <p:sp>
        <p:nvSpPr>
          <p:cNvPr id="649" name="Shape 649"/>
          <p:cNvSpPr/>
          <p:nvPr/>
        </p:nvSpPr>
        <p:spPr>
          <a:xfrm rot="-8100000">
            <a:off x="5114820" y="4709903"/>
            <a:ext cx="400081" cy="102884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0" name="Shape 650"/>
          <p:cNvSpPr/>
          <p:nvPr/>
        </p:nvSpPr>
        <p:spPr>
          <a:xfrm rot="2700000">
            <a:off x="8438770" y="3453366"/>
            <a:ext cx="400081" cy="102884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type="title"/>
          </p:nvPr>
        </p:nvSpPr>
        <p:spPr>
          <a:xfrm>
            <a:off x="311700" y="5281516"/>
            <a:ext cx="85206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插入圖片完成</a:t>
            </a:r>
          </a:p>
        </p:txBody>
      </p:sp>
      <p:sp>
        <p:nvSpPr>
          <p:cNvPr id="656" name="Shape 656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657" name="Shape 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505" y="1499526"/>
            <a:ext cx="5055000" cy="3781999"/>
          </a:xfrm>
          <a:prstGeom prst="rect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動手做做看</a:t>
            </a:r>
          </a:p>
        </p:txBody>
      </p:sp>
      <p:sp>
        <p:nvSpPr>
          <p:cNvPr id="663" name="Shape 663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CN" sz="3600">
                <a:solidFill>
                  <a:srgbClr val="7F6000"/>
                </a:solidFill>
              </a:rPr>
              <a:t>插入圖片與調整版面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CN"/>
              <a:t>插入圖片：圖1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CN"/>
              <a:t>移動文字框到上方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CN"/>
              <a:t>移動圖片並放大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665" name="Shape 6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587" y="3834945"/>
            <a:ext cx="3481975" cy="2605100"/>
          </a:xfrm>
          <a:prstGeom prst="rect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發揮創意</a:t>
            </a:r>
          </a:p>
        </p:txBody>
      </p:sp>
      <p:sp>
        <p:nvSpPr>
          <p:cNvPr id="671" name="Shape 671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/>
              <a:t>請試著幫投影片第3～5頁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CN"/>
              <a:t>插入圖片，並調整版面吧</a:t>
            </a:r>
          </a:p>
        </p:txBody>
      </p:sp>
      <p:sp>
        <p:nvSpPr>
          <p:cNvPr id="672" name="Shape 672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673" name="Shape 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749" y="2345524"/>
            <a:ext cx="2727375" cy="2045569"/>
          </a:xfrm>
          <a:prstGeom prst="rect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74" name="Shape 6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531" y="2345523"/>
            <a:ext cx="2727368" cy="2045500"/>
          </a:xfrm>
          <a:prstGeom prst="rect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75" name="Shape 6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1475" y="4256493"/>
            <a:ext cx="2727375" cy="2045531"/>
          </a:xfrm>
          <a:prstGeom prst="rect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/>
        </p:nvSpPr>
        <p:spPr>
          <a:xfrm>
            <a:off x="6323125" y="3513650"/>
            <a:ext cx="2668500" cy="1204200"/>
          </a:xfrm>
          <a:prstGeom prst="parallelogram">
            <a:avLst>
              <a:gd fmla="val 48322" name="adj"/>
            </a:avLst>
          </a:prstGeom>
          <a:solidFill>
            <a:srgbClr val="FFFFFF"/>
          </a:solidFill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3600"/>
              <a:t>文字框</a:t>
            </a:r>
          </a:p>
        </p:txBody>
      </p:sp>
      <p:sp>
        <p:nvSpPr>
          <p:cNvPr id="681" name="Shape 681"/>
          <p:cNvSpPr/>
          <p:nvPr/>
        </p:nvSpPr>
        <p:spPr>
          <a:xfrm>
            <a:off x="6323125" y="2826900"/>
            <a:ext cx="2668500" cy="1204200"/>
          </a:xfrm>
          <a:prstGeom prst="parallelogram">
            <a:avLst>
              <a:gd fmla="val 48322" name="adj"/>
            </a:avLst>
          </a:prstGeom>
          <a:solidFill>
            <a:srgbClr val="FFFFFF"/>
          </a:solidFill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82" name="Shape 682"/>
          <p:cNvPicPr preferRelativeResize="0"/>
          <p:nvPr/>
        </p:nvPicPr>
        <p:blipFill rotWithShape="1">
          <a:blip r:embed="rId3">
            <a:alphaModFix/>
          </a:blip>
          <a:srcRect b="0" l="24076" r="8025" t="0"/>
          <a:stretch/>
        </p:blipFill>
        <p:spPr>
          <a:xfrm>
            <a:off x="0" y="1639825"/>
            <a:ext cx="62089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Shape 68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選不到文字框？</a:t>
            </a:r>
          </a:p>
        </p:txBody>
      </p:sp>
      <p:sp>
        <p:nvSpPr>
          <p:cNvPr id="684" name="Shape 684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685" name="Shape 685"/>
          <p:cNvSpPr/>
          <p:nvPr/>
        </p:nvSpPr>
        <p:spPr>
          <a:xfrm>
            <a:off x="150500" y="2097850"/>
            <a:ext cx="3734700" cy="1287300"/>
          </a:xfrm>
          <a:prstGeom prst="wedgeRoundRectCallout">
            <a:avLst>
              <a:gd fmla="val -7682" name="adj1"/>
              <a:gd fmla="val 7131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600">
                <a:solidFill>
                  <a:srgbClr val="FFFFFF"/>
                </a:solidFill>
              </a:rPr>
              <a:t>文字框被壓在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CN" sz="3600">
                <a:solidFill>
                  <a:srgbClr val="FFFFFF"/>
                </a:solidFill>
              </a:rPr>
              <a:t>圖片下面了</a:t>
            </a:r>
          </a:p>
        </p:txBody>
      </p:sp>
      <p:sp>
        <p:nvSpPr>
          <p:cNvPr id="686" name="Shape 686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補充</a:t>
            </a:r>
          </a:p>
        </p:txBody>
      </p:sp>
      <p:pic>
        <p:nvPicPr>
          <p:cNvPr id="687" name="Shape 6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9461" y="2931756"/>
            <a:ext cx="2272173" cy="99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Google簡報介紹</a:t>
            </a:r>
          </a:p>
        </p:txBody>
      </p:sp>
      <p:sp>
        <p:nvSpPr>
          <p:cNvPr id="225" name="Shape 225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Part 1</a:t>
            </a:r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227" name="Shape 227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Shape 6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025" y="1638250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Shape 69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排序變更</a:t>
            </a:r>
          </a:p>
        </p:txBody>
      </p:sp>
      <p:sp>
        <p:nvSpPr>
          <p:cNvPr id="694" name="Shape 694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695" name="Shape 695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補充</a:t>
            </a:r>
          </a:p>
        </p:txBody>
      </p:sp>
      <p:sp>
        <p:nvSpPr>
          <p:cNvPr id="696" name="Shape 696"/>
          <p:cNvSpPr/>
          <p:nvPr/>
        </p:nvSpPr>
        <p:spPr>
          <a:xfrm>
            <a:off x="540550" y="5579050"/>
            <a:ext cx="2356800" cy="861000"/>
          </a:xfrm>
          <a:prstGeom prst="wedgeRoundRectCallout">
            <a:avLst>
              <a:gd fmla="val 59985" name="adj1"/>
              <a:gd fmla="val -88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zh-CN" sz="2800">
                <a:solidFill>
                  <a:srgbClr val="FFFFFF"/>
                </a:solidFill>
              </a:rPr>
              <a:t>滑鼠左鍵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點選圖片</a:t>
            </a:r>
          </a:p>
        </p:txBody>
      </p:sp>
      <p:sp>
        <p:nvSpPr>
          <p:cNvPr id="697" name="Shape 697"/>
          <p:cNvSpPr/>
          <p:nvPr/>
        </p:nvSpPr>
        <p:spPr>
          <a:xfrm>
            <a:off x="1995879" y="1431308"/>
            <a:ext cx="752100" cy="695100"/>
          </a:xfrm>
          <a:prstGeom prst="wedgeEllipseCallout">
            <a:avLst>
              <a:gd fmla="val 87388" name="adj1"/>
              <a:gd fmla="val 3371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698" name="Shape 698"/>
          <p:cNvSpPr/>
          <p:nvPr/>
        </p:nvSpPr>
        <p:spPr>
          <a:xfrm>
            <a:off x="1995879" y="2287358"/>
            <a:ext cx="752100" cy="695100"/>
          </a:xfrm>
          <a:prstGeom prst="wedgeEllipseCallout">
            <a:avLst>
              <a:gd fmla="val 97397" name="adj1"/>
              <a:gd fmla="val -3395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699" name="Shape 699"/>
          <p:cNvSpPr/>
          <p:nvPr/>
        </p:nvSpPr>
        <p:spPr>
          <a:xfrm>
            <a:off x="6803079" y="2541358"/>
            <a:ext cx="752100" cy="695100"/>
          </a:xfrm>
          <a:prstGeom prst="wedgeEllipseCallout">
            <a:avLst>
              <a:gd fmla="val -71467" name="adj1"/>
              <a:gd fmla="val 4454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Shape 704"/>
          <p:cNvPicPr preferRelativeResize="0"/>
          <p:nvPr/>
        </p:nvPicPr>
        <p:blipFill rotWithShape="1">
          <a:blip r:embed="rId3">
            <a:alphaModFix/>
          </a:blip>
          <a:srcRect b="0" l="24490" r="6889" t="0"/>
          <a:stretch/>
        </p:blipFill>
        <p:spPr>
          <a:xfrm>
            <a:off x="0" y="1638250"/>
            <a:ext cx="6274725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Shape 70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可以選擇文字框了</a:t>
            </a:r>
          </a:p>
        </p:txBody>
      </p:sp>
      <p:sp>
        <p:nvSpPr>
          <p:cNvPr id="706" name="Shape 706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707" name="Shape 707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補充</a:t>
            </a:r>
          </a:p>
        </p:txBody>
      </p:sp>
      <p:sp>
        <p:nvSpPr>
          <p:cNvPr id="708" name="Shape 708"/>
          <p:cNvSpPr/>
          <p:nvPr/>
        </p:nvSpPr>
        <p:spPr>
          <a:xfrm>
            <a:off x="6323125" y="3927575"/>
            <a:ext cx="2668500" cy="1204200"/>
          </a:xfrm>
          <a:prstGeom prst="parallelogram">
            <a:avLst>
              <a:gd fmla="val 48322" name="adj"/>
            </a:avLst>
          </a:prstGeom>
          <a:solidFill>
            <a:srgbClr val="FFFFFF"/>
          </a:solidFill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09" name="Shape 7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9461" y="4032431"/>
            <a:ext cx="2272173" cy="994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Shape 710"/>
          <p:cNvSpPr/>
          <p:nvPr/>
        </p:nvSpPr>
        <p:spPr>
          <a:xfrm>
            <a:off x="6323125" y="3278475"/>
            <a:ext cx="2668500" cy="1204200"/>
          </a:xfrm>
          <a:prstGeom prst="parallelogram">
            <a:avLst>
              <a:gd fmla="val 48322" name="adj"/>
            </a:avLst>
          </a:prstGeom>
          <a:solidFill>
            <a:srgbClr val="FFFFFF"/>
          </a:solidFill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3600"/>
              <a:t>文字框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轉場特效</a:t>
            </a:r>
          </a:p>
        </p:txBody>
      </p:sp>
      <p:sp>
        <p:nvSpPr>
          <p:cNvPr id="716" name="Shape 716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Part 5</a:t>
            </a:r>
          </a:p>
        </p:txBody>
      </p:sp>
      <p:sp>
        <p:nvSpPr>
          <p:cNvPr id="717" name="Shape 717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718" name="Shape 718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轉場特效 (過場動畫)</a:t>
            </a:r>
          </a:p>
        </p:txBody>
      </p:sp>
      <p:sp>
        <p:nvSpPr>
          <p:cNvPr id="724" name="Shape 724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25" y="2124437"/>
            <a:ext cx="4400550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Shape 7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8250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Shape 731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變更轉場特效 (1/2)</a:t>
            </a:r>
          </a:p>
        </p:txBody>
      </p:sp>
      <p:sp>
        <p:nvSpPr>
          <p:cNvPr id="732" name="Shape 732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733" name="Shape 733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  <p:sp>
        <p:nvSpPr>
          <p:cNvPr id="734" name="Shape 734"/>
          <p:cNvSpPr/>
          <p:nvPr/>
        </p:nvSpPr>
        <p:spPr>
          <a:xfrm>
            <a:off x="311700" y="2543175"/>
            <a:ext cx="1488600" cy="927000"/>
          </a:xfrm>
          <a:prstGeom prst="wedgeRoundRectCallout">
            <a:avLst>
              <a:gd fmla="val 12883" name="adj1"/>
              <a:gd fmla="val 8357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1.</a:t>
            </a:r>
            <a:r>
              <a:rPr lang="zh-CN" sz="2800">
                <a:solidFill>
                  <a:srgbClr val="FFFFFF"/>
                </a:solidFill>
              </a:rPr>
              <a:t>選取</a:t>
            </a:r>
          </a:p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投影片</a:t>
            </a:r>
          </a:p>
        </p:txBody>
      </p:sp>
      <p:sp>
        <p:nvSpPr>
          <p:cNvPr id="735" name="Shape 735"/>
          <p:cNvSpPr/>
          <p:nvPr/>
        </p:nvSpPr>
        <p:spPr>
          <a:xfrm>
            <a:off x="1295279" y="1392183"/>
            <a:ext cx="752100" cy="695100"/>
          </a:xfrm>
          <a:prstGeom prst="wedgeEllipseCallout">
            <a:avLst>
              <a:gd fmla="val 61464" name="adj1"/>
              <a:gd fmla="val 4022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36" name="Shape 736"/>
          <p:cNvSpPr/>
          <p:nvPr/>
        </p:nvSpPr>
        <p:spPr>
          <a:xfrm>
            <a:off x="1295279" y="4306833"/>
            <a:ext cx="752100" cy="695100"/>
          </a:xfrm>
          <a:prstGeom prst="wedgeEllipseCallout">
            <a:avLst>
              <a:gd fmla="val 85527" name="adj1"/>
              <a:gd fmla="val -3240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Shape 7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8250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變更轉場特效 (2/2)</a:t>
            </a:r>
          </a:p>
        </p:txBody>
      </p:sp>
      <p:sp>
        <p:nvSpPr>
          <p:cNvPr id="743" name="Shape 743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744" name="Shape 744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  <p:sp>
        <p:nvSpPr>
          <p:cNvPr id="745" name="Shape 745"/>
          <p:cNvSpPr/>
          <p:nvPr/>
        </p:nvSpPr>
        <p:spPr>
          <a:xfrm>
            <a:off x="3952875" y="3248025"/>
            <a:ext cx="2933700" cy="927000"/>
          </a:xfrm>
          <a:prstGeom prst="wedgeRoundRectCallout">
            <a:avLst>
              <a:gd fmla="val 66297" name="adj1"/>
              <a:gd fmla="val -4383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4.轉場效果類型:</a:t>
            </a:r>
          </a:p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立方體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Shape 750"/>
          <p:cNvPicPr preferRelativeResize="0"/>
          <p:nvPr/>
        </p:nvPicPr>
        <p:blipFill rotWithShape="1">
          <a:blip r:embed="rId3">
            <a:alphaModFix/>
          </a:blip>
          <a:srcRect b="0" l="55834" r="0" t="0"/>
          <a:stretch/>
        </p:blipFill>
        <p:spPr>
          <a:xfrm>
            <a:off x="5105400" y="1638300"/>
            <a:ext cx="40386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Shape 751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轉場特效</a:t>
            </a:r>
          </a:p>
        </p:txBody>
      </p:sp>
      <p:sp>
        <p:nvSpPr>
          <p:cNvPr id="752" name="Shape 752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轉場效果類型</a:t>
            </a:r>
          </a:p>
          <a:p>
            <a:pPr indent="-228600" lvl="1" marL="914400" rtl="0">
              <a:spcBef>
                <a:spcPts val="0"/>
              </a:spcBef>
              <a:buClr>
                <a:srgbClr val="FF0000"/>
              </a:buClr>
            </a:pPr>
            <a:r>
              <a:rPr b="1" lang="zh-CN">
                <a:solidFill>
                  <a:srgbClr val="FF0000"/>
                </a:solidFill>
              </a:rPr>
              <a:t>無轉場特效(取消特效)</a:t>
            </a:r>
          </a:p>
          <a:p>
            <a:pPr indent="-228600" lvl="1" marL="914400" rtl="0">
              <a:spcBef>
                <a:spcPts val="0"/>
              </a:spcBef>
              <a:buClr>
                <a:srgbClr val="FF0000"/>
              </a:buClr>
            </a:pPr>
            <a:r>
              <a:rPr lang="zh-CN">
                <a:solidFill>
                  <a:srgbClr val="FF0000"/>
                </a:solidFill>
              </a:rPr>
              <a:t>淡出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CN"/>
              <a:t>從右側滑入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CN"/>
              <a:t>從左側滑入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CN"/>
              <a:t>翻轉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CN"/>
              <a:t>立方體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CN"/>
              <a:t>圖片庫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CN"/>
              <a:t>轉場特效時間</a:t>
            </a:r>
          </a:p>
        </p:txBody>
      </p:sp>
      <p:sp>
        <p:nvSpPr>
          <p:cNvPr id="753" name="Shape 753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754" name="Shape 754"/>
          <p:cNvSpPr/>
          <p:nvPr/>
        </p:nvSpPr>
        <p:spPr>
          <a:xfrm>
            <a:off x="6010154" y="3518283"/>
            <a:ext cx="752100" cy="695100"/>
          </a:xfrm>
          <a:prstGeom prst="wedgeEllipseCallout">
            <a:avLst>
              <a:gd fmla="val 89326" name="adj1"/>
              <a:gd fmla="val -3680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55" name="Shape 755"/>
          <p:cNvSpPr/>
          <p:nvPr/>
        </p:nvSpPr>
        <p:spPr>
          <a:xfrm>
            <a:off x="6010154" y="2601858"/>
            <a:ext cx="752100" cy="695099"/>
          </a:xfrm>
          <a:prstGeom prst="wedgeEllipseCallout">
            <a:avLst>
              <a:gd fmla="val 95658" name="adj1"/>
              <a:gd fmla="val 4433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動手做做看</a:t>
            </a:r>
          </a:p>
        </p:txBody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CN" sz="3600">
                <a:solidFill>
                  <a:srgbClr val="7F6000"/>
                </a:solidFill>
              </a:rPr>
              <a:t>變更轉場特效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CN"/>
              <a:t>選擇投影片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CN"/>
              <a:t>選單列 &gt; 投影片 &gt; 變更轉場效果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CN"/>
              <a:t>轉場效果類型:立方體</a:t>
            </a:r>
          </a:p>
          <a:p>
            <a:pPr lvl="0" rtl="0" algn="ctr">
              <a:spcBef>
                <a:spcPts val="100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zh-CN"/>
              <a:t>設定每一張投影片的轉場特效吧</a:t>
            </a:r>
          </a:p>
        </p:txBody>
      </p:sp>
      <p:sp>
        <p:nvSpPr>
          <p:cNvPr id="762" name="Shape 762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插入文字框</a:t>
            </a:r>
          </a:p>
        </p:txBody>
      </p:sp>
      <p:sp>
        <p:nvSpPr>
          <p:cNvPr id="768" name="Shape 768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Part 6</a:t>
            </a:r>
          </a:p>
        </p:txBody>
      </p:sp>
      <p:sp>
        <p:nvSpPr>
          <p:cNvPr id="769" name="Shape 769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770" name="Shape 770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Shape 7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9825"/>
            <a:ext cx="4709675" cy="3532250"/>
          </a:xfrm>
          <a:prstGeom prst="rect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776" name="Shape 7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925" y="3264700"/>
            <a:ext cx="4791074" cy="3593300"/>
          </a:xfrm>
          <a:prstGeom prst="rect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77" name="Shape 77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怎麼做？</a:t>
            </a:r>
          </a:p>
        </p:txBody>
      </p:sp>
      <p:sp>
        <p:nvSpPr>
          <p:cNvPr id="778" name="Shape 778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779" name="Shape 779"/>
          <p:cNvSpPr/>
          <p:nvPr/>
        </p:nvSpPr>
        <p:spPr>
          <a:xfrm>
            <a:off x="600075" y="2809875"/>
            <a:ext cx="3552900" cy="494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4905375" y="6210300"/>
            <a:ext cx="3648000" cy="494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1" name="Shape 781"/>
          <p:cNvSpPr/>
          <p:nvPr/>
        </p:nvSpPr>
        <p:spPr>
          <a:xfrm rot="8999642">
            <a:off x="4010512" y="3572902"/>
            <a:ext cx="400127" cy="2086111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0" l="0" r="64119" t="0"/>
          <a:stretch/>
        </p:blipFill>
        <p:spPr>
          <a:xfrm>
            <a:off x="5863075" y="0"/>
            <a:ext cx="32809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234" name="Shape 234"/>
          <p:cNvSpPr txBox="1"/>
          <p:nvPr>
            <p:ph type="title"/>
          </p:nvPr>
        </p:nvSpPr>
        <p:spPr>
          <a:xfrm>
            <a:off x="311700" y="685225"/>
            <a:ext cx="54648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Google簡報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311700" y="1639838"/>
            <a:ext cx="54648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CN"/>
              <a:t>Google簡報是一款</a:t>
            </a:r>
            <a:r>
              <a:rPr lang="zh-CN">
                <a:solidFill>
                  <a:srgbClr val="FF0000"/>
                </a:solidFill>
              </a:rPr>
              <a:t>線上版免安裝</a:t>
            </a:r>
            <a:r>
              <a:rPr lang="zh-CN"/>
              <a:t>的簡報應用程式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CN"/>
              <a:t>您可以透過瀏覽器建立簡報，設定投影片的格式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CN"/>
              <a:t>投影片排版、轉場特效、動畫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CN"/>
              <a:t>設定文字格式、繪製圖案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CN"/>
              <a:t>插入圖片、影片和圖表</a:t>
            </a:r>
          </a:p>
          <a:p>
            <a:pPr indent="-228600" lvl="0" marL="457200">
              <a:spcBef>
                <a:spcPts val="0"/>
              </a:spcBef>
            </a:pPr>
            <a:r>
              <a:rPr lang="zh-CN"/>
              <a:t>還能夠與其他人協同合作！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插入文字框</a:t>
            </a:r>
          </a:p>
        </p:txBody>
      </p:sp>
      <p:sp>
        <p:nvSpPr>
          <p:cNvPr id="787" name="Shape 787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88" name="Shape 788"/>
          <p:cNvPicPr preferRelativeResize="0"/>
          <p:nvPr/>
        </p:nvPicPr>
        <p:blipFill rotWithShape="1">
          <a:blip r:embed="rId3">
            <a:alphaModFix/>
          </a:blip>
          <a:srcRect b="0" l="35056" r="0" t="0"/>
          <a:stretch/>
        </p:blipFill>
        <p:spPr>
          <a:xfrm>
            <a:off x="0" y="1639825"/>
            <a:ext cx="4552949" cy="52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Shape 789"/>
          <p:cNvPicPr preferRelativeResize="0"/>
          <p:nvPr/>
        </p:nvPicPr>
        <p:blipFill rotWithShape="1">
          <a:blip r:embed="rId4">
            <a:alphaModFix/>
          </a:blip>
          <a:srcRect b="0" l="30843" r="0" t="0"/>
          <a:stretch/>
        </p:blipFill>
        <p:spPr>
          <a:xfrm>
            <a:off x="4295775" y="1639825"/>
            <a:ext cx="4848225" cy="521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0" name="Shape 790"/>
          <p:cNvCxnSpPr/>
          <p:nvPr/>
        </p:nvCxnSpPr>
        <p:spPr>
          <a:xfrm>
            <a:off x="4314825" y="1628775"/>
            <a:ext cx="0" cy="5219700"/>
          </a:xfrm>
          <a:prstGeom prst="straightConnector1">
            <a:avLst/>
          </a:prstGeom>
          <a:noFill/>
          <a:ln cap="flat" cmpd="sng" w="76200">
            <a:solidFill>
              <a:srgbClr val="7F6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91" name="Shape 791"/>
          <p:cNvSpPr/>
          <p:nvPr/>
        </p:nvSpPr>
        <p:spPr>
          <a:xfrm>
            <a:off x="664125" y="1838425"/>
            <a:ext cx="2552700" cy="928500"/>
          </a:xfrm>
          <a:prstGeom prst="wedgeRoundRectCallout">
            <a:avLst>
              <a:gd fmla="val 38163" name="adj1"/>
              <a:gd fmla="val 9155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1.</a:t>
            </a:r>
            <a:r>
              <a:rPr lang="zh-CN" sz="2800">
                <a:solidFill>
                  <a:srgbClr val="FFFFFF"/>
                </a:solidFill>
              </a:rPr>
              <a:t>調整版面</a:t>
            </a:r>
          </a:p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下面留個空位</a:t>
            </a:r>
          </a:p>
        </p:txBody>
      </p:sp>
      <p:sp>
        <p:nvSpPr>
          <p:cNvPr id="792" name="Shape 792"/>
          <p:cNvSpPr/>
          <p:nvPr/>
        </p:nvSpPr>
        <p:spPr>
          <a:xfrm>
            <a:off x="66675" y="3181950"/>
            <a:ext cx="3972000" cy="253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3" name="Shape 793"/>
          <p:cNvSpPr/>
          <p:nvPr/>
        </p:nvSpPr>
        <p:spPr>
          <a:xfrm>
            <a:off x="1828800" y="5305500"/>
            <a:ext cx="399900" cy="928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4" name="Shape 794"/>
          <p:cNvSpPr/>
          <p:nvPr/>
        </p:nvSpPr>
        <p:spPr>
          <a:xfrm>
            <a:off x="4909200" y="2133600"/>
            <a:ext cx="399900" cy="48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5" name="Shape 795"/>
          <p:cNvSpPr/>
          <p:nvPr/>
        </p:nvSpPr>
        <p:spPr>
          <a:xfrm>
            <a:off x="5803350" y="1495525"/>
            <a:ext cx="2340600" cy="618900"/>
          </a:xfrm>
          <a:prstGeom prst="wedgeRoundRectCallout">
            <a:avLst>
              <a:gd fmla="val -63948" name="adj1"/>
              <a:gd fmla="val 4848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2</a:t>
            </a:r>
            <a:r>
              <a:rPr lang="zh-CN" sz="2800">
                <a:solidFill>
                  <a:srgbClr val="FFFFFF"/>
                </a:solidFill>
              </a:rPr>
              <a:t>.</a:t>
            </a:r>
            <a:r>
              <a:rPr lang="zh-CN" sz="2800">
                <a:solidFill>
                  <a:srgbClr val="FFFFFF"/>
                </a:solidFill>
              </a:rPr>
              <a:t>插入文字框</a:t>
            </a:r>
          </a:p>
        </p:txBody>
      </p:sp>
      <p:sp>
        <p:nvSpPr>
          <p:cNvPr id="796" name="Shape 796"/>
          <p:cNvSpPr/>
          <p:nvPr/>
        </p:nvSpPr>
        <p:spPr>
          <a:xfrm>
            <a:off x="5648325" y="4791175"/>
            <a:ext cx="3314700" cy="618900"/>
          </a:xfrm>
          <a:prstGeom prst="wedgeRoundRectCallout">
            <a:avLst>
              <a:gd fmla="val 39080" name="adj1"/>
              <a:gd fmla="val 9619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3</a:t>
            </a:r>
            <a:r>
              <a:rPr lang="zh-CN" sz="2800">
                <a:solidFill>
                  <a:srgbClr val="FFFFFF"/>
                </a:solidFill>
              </a:rPr>
              <a:t>.</a:t>
            </a:r>
            <a:r>
              <a:rPr lang="zh-CN" sz="2800">
                <a:solidFill>
                  <a:srgbClr val="FFFFFF"/>
                </a:solidFill>
              </a:rPr>
              <a:t>畫出</a:t>
            </a:r>
            <a:r>
              <a:rPr lang="zh-CN" sz="2800">
                <a:solidFill>
                  <a:srgbClr val="FFFFFF"/>
                </a:solidFill>
              </a:rPr>
              <a:t>文字框</a:t>
            </a:r>
            <a:r>
              <a:rPr lang="zh-CN" sz="2800">
                <a:solidFill>
                  <a:srgbClr val="FFFFFF"/>
                </a:solidFill>
              </a:rPr>
              <a:t>範圍</a:t>
            </a:r>
          </a:p>
        </p:txBody>
      </p:sp>
      <p:sp>
        <p:nvSpPr>
          <p:cNvPr id="797" name="Shape 797"/>
          <p:cNvSpPr/>
          <p:nvPr/>
        </p:nvSpPr>
        <p:spPr>
          <a:xfrm>
            <a:off x="4661550" y="5748300"/>
            <a:ext cx="4301400" cy="69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8" name="Shape 798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799" name="Shape 799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Shape 8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0439"/>
            <a:ext cx="9144001" cy="5097571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Shape 80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輸入文字</a:t>
            </a:r>
          </a:p>
        </p:txBody>
      </p:sp>
      <p:sp>
        <p:nvSpPr>
          <p:cNvPr id="806" name="Shape 806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807" name="Shape 807"/>
          <p:cNvSpPr/>
          <p:nvPr/>
        </p:nvSpPr>
        <p:spPr>
          <a:xfrm>
            <a:off x="428625" y="4429125"/>
            <a:ext cx="3200400" cy="1157100"/>
          </a:xfrm>
          <a:prstGeom prst="wedgeRoundRectCallout">
            <a:avLst>
              <a:gd fmla="val 31548" name="adj1"/>
              <a:gd fmla="val 8170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從</a:t>
            </a:r>
            <a:r>
              <a:rPr lang="zh-CN" sz="2800">
                <a:solidFill>
                  <a:srgbClr val="FFFFFF"/>
                </a:solidFill>
              </a:rPr>
              <a:t>備忘錄複製文字到文字框</a:t>
            </a:r>
            <a:r>
              <a:rPr lang="zh-CN" sz="2800">
                <a:solidFill>
                  <a:schemeClr val="lt1"/>
                </a:solidFill>
              </a:rPr>
              <a:t>貼上</a:t>
            </a:r>
          </a:p>
        </p:txBody>
      </p:sp>
      <p:sp>
        <p:nvSpPr>
          <p:cNvPr id="808" name="Shape 808"/>
          <p:cNvSpPr/>
          <p:nvPr/>
        </p:nvSpPr>
        <p:spPr>
          <a:xfrm>
            <a:off x="2051700" y="6024525"/>
            <a:ext cx="2301300" cy="338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4019475" y="5167275"/>
            <a:ext cx="3200400" cy="50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0" name="Shape 810"/>
          <p:cNvSpPr/>
          <p:nvPr/>
        </p:nvSpPr>
        <p:spPr>
          <a:xfrm rot="2700000">
            <a:off x="4219622" y="5362745"/>
            <a:ext cx="400081" cy="928289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1" name="Shape 811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文字框的文字格式</a:t>
            </a:r>
          </a:p>
        </p:txBody>
      </p:sp>
      <p:pic>
        <p:nvPicPr>
          <p:cNvPr id="817" name="Shape 8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8250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Shape 818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819" name="Shape 819"/>
          <p:cNvSpPr/>
          <p:nvPr/>
        </p:nvSpPr>
        <p:spPr>
          <a:xfrm>
            <a:off x="1092750" y="4991100"/>
            <a:ext cx="2552700" cy="709500"/>
          </a:xfrm>
          <a:prstGeom prst="wedgeRoundRectCallout">
            <a:avLst>
              <a:gd fmla="val 46745" name="adj1"/>
              <a:gd fmla="val 10841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1</a:t>
            </a:r>
            <a:r>
              <a:rPr lang="zh-CN" sz="2800">
                <a:solidFill>
                  <a:srgbClr val="FFFFFF"/>
                </a:solidFill>
              </a:rPr>
              <a:t>.</a:t>
            </a:r>
            <a:r>
              <a:rPr lang="zh-CN" sz="2800">
                <a:solidFill>
                  <a:srgbClr val="FFFFFF"/>
                </a:solidFill>
              </a:rPr>
              <a:t>點選邊框</a:t>
            </a:r>
          </a:p>
        </p:txBody>
      </p:sp>
      <p:sp>
        <p:nvSpPr>
          <p:cNvPr id="820" name="Shape 820"/>
          <p:cNvSpPr/>
          <p:nvPr/>
        </p:nvSpPr>
        <p:spPr>
          <a:xfrm rot="10800000">
            <a:off x="6593400" y="2171500"/>
            <a:ext cx="733500" cy="36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1" name="Shape 821"/>
          <p:cNvSpPr/>
          <p:nvPr/>
        </p:nvSpPr>
        <p:spPr>
          <a:xfrm>
            <a:off x="5683800" y="1381125"/>
            <a:ext cx="2552700" cy="709500"/>
          </a:xfrm>
          <a:prstGeom prst="wedgeRoundRectCallout">
            <a:avLst>
              <a:gd fmla="val -11091" name="adj1"/>
              <a:gd fmla="val 6814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2</a:t>
            </a:r>
            <a:r>
              <a:rPr lang="zh-CN" sz="2800">
                <a:solidFill>
                  <a:srgbClr val="FFFFFF"/>
                </a:solidFill>
              </a:rPr>
              <a:t>.</a:t>
            </a:r>
            <a:r>
              <a:rPr lang="zh-CN" sz="2800">
                <a:solidFill>
                  <a:srgbClr val="FFFFFF"/>
                </a:solidFill>
              </a:rPr>
              <a:t>字體大小:36</a:t>
            </a:r>
          </a:p>
        </p:txBody>
      </p:sp>
      <p:sp>
        <p:nvSpPr>
          <p:cNvPr id="822" name="Shape 822"/>
          <p:cNvSpPr/>
          <p:nvPr/>
        </p:nvSpPr>
        <p:spPr>
          <a:xfrm>
            <a:off x="2092875" y="3074250"/>
            <a:ext cx="2552700" cy="709500"/>
          </a:xfrm>
          <a:prstGeom prst="wedgeRoundRectCallout">
            <a:avLst>
              <a:gd fmla="val 68760" name="adj1"/>
              <a:gd fmla="val -4161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3</a:t>
            </a:r>
            <a:r>
              <a:rPr lang="zh-CN" sz="2800">
                <a:solidFill>
                  <a:srgbClr val="FFFFFF"/>
                </a:solidFill>
              </a:rPr>
              <a:t>.置中</a:t>
            </a:r>
            <a:r>
              <a:rPr lang="zh-CN" sz="2800">
                <a:solidFill>
                  <a:srgbClr val="FFFFFF"/>
                </a:solidFill>
              </a:rPr>
              <a:t>對齊</a:t>
            </a:r>
          </a:p>
        </p:txBody>
      </p:sp>
      <p:sp>
        <p:nvSpPr>
          <p:cNvPr id="823" name="Shape 823"/>
          <p:cNvSpPr/>
          <p:nvPr/>
        </p:nvSpPr>
        <p:spPr>
          <a:xfrm rot="10800000">
            <a:off x="5250450" y="2847775"/>
            <a:ext cx="331200" cy="36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4" name="Shape 824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Shape 8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9825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Shape 83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文字框對齊</a:t>
            </a:r>
          </a:p>
        </p:txBody>
      </p:sp>
      <p:sp>
        <p:nvSpPr>
          <p:cNvPr id="831" name="Shape 831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832" name="Shape 832"/>
          <p:cNvSpPr/>
          <p:nvPr/>
        </p:nvSpPr>
        <p:spPr>
          <a:xfrm>
            <a:off x="2133479" y="1687458"/>
            <a:ext cx="752100" cy="695100"/>
          </a:xfrm>
          <a:prstGeom prst="wedgeEllipseCallout">
            <a:avLst>
              <a:gd fmla="val 72862" name="adj1"/>
              <a:gd fmla="val 1007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833" name="Shape 833"/>
          <p:cNvSpPr/>
          <p:nvPr/>
        </p:nvSpPr>
        <p:spPr>
          <a:xfrm>
            <a:off x="2133479" y="2906658"/>
            <a:ext cx="752100" cy="695099"/>
          </a:xfrm>
          <a:prstGeom prst="wedgeEllipseCallout">
            <a:avLst>
              <a:gd fmla="val 84260" name="adj1"/>
              <a:gd fmla="val 870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834" name="Shape 834"/>
          <p:cNvSpPr/>
          <p:nvPr/>
        </p:nvSpPr>
        <p:spPr>
          <a:xfrm>
            <a:off x="5924424" y="2525650"/>
            <a:ext cx="752100" cy="695100"/>
          </a:xfrm>
          <a:prstGeom prst="wedgeEllipseCallout">
            <a:avLst>
              <a:gd fmla="val -52517" name="adj1"/>
              <a:gd fmla="val 5803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835" name="Shape 835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/>
          <p:nvPr>
            <p:ph type="title"/>
          </p:nvPr>
        </p:nvSpPr>
        <p:spPr>
          <a:xfrm>
            <a:off x="311700" y="5281516"/>
            <a:ext cx="85206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插入文字框完成</a:t>
            </a:r>
          </a:p>
        </p:txBody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2" name="Shape 842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843" name="Shape 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962" y="1404837"/>
            <a:ext cx="5172075" cy="3876675"/>
          </a:xfrm>
          <a:prstGeom prst="rect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動手做做看</a:t>
            </a:r>
          </a:p>
        </p:txBody>
      </p:sp>
      <p:sp>
        <p:nvSpPr>
          <p:cNvPr id="849" name="Shape 849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600">
                <a:solidFill>
                  <a:srgbClr val="7F6000"/>
                </a:solidFill>
              </a:rPr>
              <a:t>插入文字框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調整圖片與文字框的位置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插入文字框 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輸入文字 (從備忘稿複製)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調整文字框的文字格式 </a:t>
            </a:r>
            <a:br>
              <a:rPr lang="zh-CN"/>
            </a:br>
            <a:r>
              <a:rPr lang="zh-CN"/>
              <a:t>&gt; 字體大小36 &gt; 置中對齊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調整文字框對齊 &gt; 排列</a:t>
            </a:r>
            <a:br>
              <a:rPr lang="zh-CN"/>
            </a:br>
            <a:r>
              <a:rPr lang="zh-CN"/>
              <a:t>&gt; 置中頁面對齊 &gt; 水平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0" name="Shape 850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Shape 8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8414"/>
            <a:ext cx="9144001" cy="5097571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Shape 85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演講者備忘稿</a:t>
            </a:r>
          </a:p>
        </p:txBody>
      </p:sp>
      <p:sp>
        <p:nvSpPr>
          <p:cNvPr id="857" name="Shape 857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858" name="Shape 858"/>
          <p:cNvSpPr/>
          <p:nvPr/>
        </p:nvSpPr>
        <p:spPr>
          <a:xfrm flipH="1">
            <a:off x="2037550" y="5829300"/>
            <a:ext cx="7021500" cy="97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9" name="Shape 859"/>
          <p:cNvSpPr/>
          <p:nvPr/>
        </p:nvSpPr>
        <p:spPr>
          <a:xfrm>
            <a:off x="2037550" y="5226300"/>
            <a:ext cx="2455200" cy="603000"/>
          </a:xfrm>
          <a:prstGeom prst="rect">
            <a:avLst/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800">
                <a:solidFill>
                  <a:srgbClr val="FFFFFF"/>
                </a:solidFill>
              </a:rPr>
              <a:t>演講者備忘稿</a:t>
            </a:r>
          </a:p>
        </p:txBody>
      </p:sp>
      <p:sp>
        <p:nvSpPr>
          <p:cNvPr id="860" name="Shape 860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補充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插入圖案：圖說</a:t>
            </a:r>
          </a:p>
        </p:txBody>
      </p:sp>
      <p:sp>
        <p:nvSpPr>
          <p:cNvPr id="866" name="Shape 866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Part 7</a:t>
            </a:r>
          </a:p>
        </p:txBody>
      </p:sp>
      <p:sp>
        <p:nvSpPr>
          <p:cNvPr id="867" name="Shape 867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868" name="Shape 868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怎麼做？</a:t>
            </a:r>
          </a:p>
        </p:txBody>
      </p:sp>
      <p:sp>
        <p:nvSpPr>
          <p:cNvPr id="874" name="Shape 874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75" name="Shape 8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639822"/>
            <a:ext cx="4051750" cy="3036949"/>
          </a:xfrm>
          <a:prstGeom prst="rect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76" name="Shape 8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1912" y="2981262"/>
            <a:ext cx="5172075" cy="3876675"/>
          </a:xfrm>
          <a:prstGeom prst="rect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877" name="Shape 877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878" name="Shape 878"/>
          <p:cNvSpPr/>
          <p:nvPr/>
        </p:nvSpPr>
        <p:spPr>
          <a:xfrm rot="7359933">
            <a:off x="4067828" y="2498956"/>
            <a:ext cx="400196" cy="158779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9" name="Shape 879"/>
          <p:cNvSpPr/>
          <p:nvPr/>
        </p:nvSpPr>
        <p:spPr>
          <a:xfrm>
            <a:off x="419025" y="1848504"/>
            <a:ext cx="3810000" cy="675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Shape 8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8250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刪除文字框</a:t>
            </a:r>
          </a:p>
        </p:txBody>
      </p:sp>
      <p:sp>
        <p:nvSpPr>
          <p:cNvPr id="886" name="Shape 886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887" name="Shape 887"/>
          <p:cNvSpPr/>
          <p:nvPr/>
        </p:nvSpPr>
        <p:spPr>
          <a:xfrm>
            <a:off x="6188625" y="1867000"/>
            <a:ext cx="2552700" cy="928500"/>
          </a:xfrm>
          <a:prstGeom prst="wedgeRoundRectCallout">
            <a:avLst>
              <a:gd fmla="val -29375" name="adj1"/>
              <a:gd fmla="val 8847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1.</a:t>
            </a:r>
            <a:r>
              <a:rPr lang="zh-CN" sz="2800">
                <a:solidFill>
                  <a:srgbClr val="FFFFFF"/>
                </a:solidFill>
              </a:rPr>
              <a:t>選取文字框的邊框</a:t>
            </a:r>
          </a:p>
        </p:txBody>
      </p:sp>
      <p:sp>
        <p:nvSpPr>
          <p:cNvPr id="888" name="Shape 888"/>
          <p:cNvSpPr/>
          <p:nvPr/>
        </p:nvSpPr>
        <p:spPr>
          <a:xfrm>
            <a:off x="838079" y="943158"/>
            <a:ext cx="752100" cy="695100"/>
          </a:xfrm>
          <a:prstGeom prst="wedgeEllipseCallout">
            <a:avLst>
              <a:gd fmla="val -9457" name="adj1"/>
              <a:gd fmla="val 9659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889" name="Shape 889"/>
          <p:cNvSpPr/>
          <p:nvPr/>
        </p:nvSpPr>
        <p:spPr>
          <a:xfrm>
            <a:off x="1981079" y="3900558"/>
            <a:ext cx="752100" cy="695100"/>
          </a:xfrm>
          <a:prstGeom prst="wedgeEllipseCallout">
            <a:avLst>
              <a:gd fmla="val -93043" name="adj1"/>
              <a:gd fmla="val -684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890" name="Shape 890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Shape 895"/>
          <p:cNvPicPr preferRelativeResize="0"/>
          <p:nvPr/>
        </p:nvPicPr>
        <p:blipFill rotWithShape="1">
          <a:blip r:embed="rId3">
            <a:alphaModFix/>
          </a:blip>
          <a:srcRect b="0" l="29585" r="17705" t="0"/>
          <a:stretch/>
        </p:blipFill>
        <p:spPr>
          <a:xfrm>
            <a:off x="0" y="1639825"/>
            <a:ext cx="4819648" cy="52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Shape 896"/>
          <p:cNvPicPr preferRelativeResize="0"/>
          <p:nvPr/>
        </p:nvPicPr>
        <p:blipFill rotWithShape="1">
          <a:blip r:embed="rId4">
            <a:alphaModFix/>
          </a:blip>
          <a:srcRect b="0" l="38676" r="12471" t="0"/>
          <a:stretch/>
        </p:blipFill>
        <p:spPr>
          <a:xfrm>
            <a:off x="4676775" y="1639825"/>
            <a:ext cx="4467225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Shape 89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插入圖案</a:t>
            </a:r>
          </a:p>
        </p:txBody>
      </p:sp>
      <p:sp>
        <p:nvSpPr>
          <p:cNvPr id="898" name="Shape 898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899" name="Shape 899"/>
          <p:cNvSpPr/>
          <p:nvPr/>
        </p:nvSpPr>
        <p:spPr>
          <a:xfrm>
            <a:off x="114179" y="1381308"/>
            <a:ext cx="752100" cy="695100"/>
          </a:xfrm>
          <a:prstGeom prst="wedgeEllipseCallout">
            <a:avLst>
              <a:gd fmla="val 31069" name="adj1"/>
              <a:gd fmla="val 6919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00" name="Shape 900"/>
          <p:cNvSpPr/>
          <p:nvPr/>
        </p:nvSpPr>
        <p:spPr>
          <a:xfrm>
            <a:off x="1304804" y="2190933"/>
            <a:ext cx="752100" cy="695100"/>
          </a:xfrm>
          <a:prstGeom prst="wedgeEllipseCallout">
            <a:avLst>
              <a:gd fmla="val -29721" name="adj1"/>
              <a:gd fmla="val 8974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901" name="Shape 901"/>
          <p:cNvSpPr/>
          <p:nvPr/>
        </p:nvSpPr>
        <p:spPr>
          <a:xfrm>
            <a:off x="1419104" y="4229283"/>
            <a:ext cx="752100" cy="695100"/>
          </a:xfrm>
          <a:prstGeom prst="wedgeEllipseCallout">
            <a:avLst>
              <a:gd fmla="val 60197" name="adj1"/>
              <a:gd fmla="val -7195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3</a:t>
            </a:r>
          </a:p>
        </p:txBody>
      </p:sp>
      <p:cxnSp>
        <p:nvCxnSpPr>
          <p:cNvPr id="902" name="Shape 902"/>
          <p:cNvCxnSpPr/>
          <p:nvPr/>
        </p:nvCxnSpPr>
        <p:spPr>
          <a:xfrm>
            <a:off x="4676775" y="1628775"/>
            <a:ext cx="0" cy="5219700"/>
          </a:xfrm>
          <a:prstGeom prst="straightConnector1">
            <a:avLst/>
          </a:prstGeom>
          <a:noFill/>
          <a:ln cap="flat" cmpd="sng" w="76200">
            <a:solidFill>
              <a:srgbClr val="7F6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3" name="Shape 903"/>
          <p:cNvSpPr/>
          <p:nvPr/>
        </p:nvSpPr>
        <p:spPr>
          <a:xfrm>
            <a:off x="4724400" y="2886022"/>
            <a:ext cx="4314900" cy="100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4" name="Shape 904"/>
          <p:cNvSpPr/>
          <p:nvPr/>
        </p:nvSpPr>
        <p:spPr>
          <a:xfrm>
            <a:off x="5819775" y="1867000"/>
            <a:ext cx="2921400" cy="928500"/>
          </a:xfrm>
          <a:prstGeom prst="wedgeRoundRectCallout">
            <a:avLst>
              <a:gd fmla="val -29375" name="adj1"/>
              <a:gd fmla="val 8847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4</a:t>
            </a:r>
            <a:r>
              <a:rPr lang="zh-CN" sz="2800">
                <a:solidFill>
                  <a:srgbClr val="FFFFFF"/>
                </a:solidFill>
              </a:rPr>
              <a:t>.</a:t>
            </a:r>
            <a:r>
              <a:rPr lang="zh-CN" sz="2800">
                <a:solidFill>
                  <a:srgbClr val="FFFFFF"/>
                </a:solidFill>
              </a:rPr>
              <a:t>繪製圖案範圍</a:t>
            </a:r>
          </a:p>
        </p:txBody>
      </p:sp>
      <p:sp>
        <p:nvSpPr>
          <p:cNvPr id="905" name="Shape 905"/>
          <p:cNvSpPr/>
          <p:nvPr/>
        </p:nvSpPr>
        <p:spPr>
          <a:xfrm rot="4641565">
            <a:off x="3705699" y="3066651"/>
            <a:ext cx="400302" cy="1587835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6" name="Shape 906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Shape 9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9825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Shape 91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編輯文字</a:t>
            </a:r>
          </a:p>
        </p:txBody>
      </p:sp>
      <p:sp>
        <p:nvSpPr>
          <p:cNvPr id="913" name="Shape 913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914" name="Shape 914"/>
          <p:cNvSpPr/>
          <p:nvPr/>
        </p:nvSpPr>
        <p:spPr>
          <a:xfrm>
            <a:off x="2066925" y="6078248"/>
            <a:ext cx="29433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5" name="Shape 915"/>
          <p:cNvSpPr/>
          <p:nvPr/>
        </p:nvSpPr>
        <p:spPr>
          <a:xfrm>
            <a:off x="371550" y="5114925"/>
            <a:ext cx="3731400" cy="614400"/>
          </a:xfrm>
          <a:prstGeom prst="wedgeRoundRectCallout">
            <a:avLst>
              <a:gd fmla="val -3544" name="adj1"/>
              <a:gd fmla="val 9262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1.</a:t>
            </a:r>
            <a:r>
              <a:rPr lang="zh-CN" sz="2800">
                <a:solidFill>
                  <a:srgbClr val="FFFFFF"/>
                </a:solidFill>
              </a:rPr>
              <a:t>從備忘稿複製文字</a:t>
            </a:r>
          </a:p>
        </p:txBody>
      </p:sp>
      <p:sp>
        <p:nvSpPr>
          <p:cNvPr id="916" name="Shape 916"/>
          <p:cNvSpPr/>
          <p:nvPr/>
        </p:nvSpPr>
        <p:spPr>
          <a:xfrm>
            <a:off x="1647825" y="2066925"/>
            <a:ext cx="2876400" cy="614400"/>
          </a:xfrm>
          <a:prstGeom prst="wedgeRoundRectCallout">
            <a:avLst>
              <a:gd fmla="val 44376" name="adj1"/>
              <a:gd fmla="val 11433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2</a:t>
            </a:r>
            <a:r>
              <a:rPr lang="zh-CN" sz="2800">
                <a:solidFill>
                  <a:srgbClr val="FFFFFF"/>
                </a:solidFill>
              </a:rPr>
              <a:t>.</a:t>
            </a:r>
            <a:r>
              <a:rPr lang="zh-CN" sz="2800">
                <a:solidFill>
                  <a:srgbClr val="FFFFFF"/>
                </a:solidFill>
              </a:rPr>
              <a:t>圖案上按右鍵</a:t>
            </a:r>
          </a:p>
        </p:txBody>
      </p:sp>
      <p:sp>
        <p:nvSpPr>
          <p:cNvPr id="917" name="Shape 917"/>
          <p:cNvSpPr/>
          <p:nvPr/>
        </p:nvSpPr>
        <p:spPr>
          <a:xfrm>
            <a:off x="7991354" y="3786258"/>
            <a:ext cx="752100" cy="695100"/>
          </a:xfrm>
          <a:prstGeom prst="wedgeEllipseCallout">
            <a:avLst>
              <a:gd fmla="val -93043" name="adj1"/>
              <a:gd fmla="val -684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918" name="Shape 918"/>
          <p:cNvSpPr/>
          <p:nvPr/>
        </p:nvSpPr>
        <p:spPr>
          <a:xfrm>
            <a:off x="1647825" y="3419475"/>
            <a:ext cx="2035800" cy="614400"/>
          </a:xfrm>
          <a:prstGeom prst="wedgeRoundRectCallout">
            <a:avLst>
              <a:gd fmla="val 74455" name="adj1"/>
              <a:gd fmla="val -4224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4</a:t>
            </a:r>
            <a:r>
              <a:rPr lang="zh-CN" sz="2800">
                <a:solidFill>
                  <a:srgbClr val="FFFFFF"/>
                </a:solidFill>
              </a:rPr>
              <a:t>.</a:t>
            </a:r>
            <a:r>
              <a:rPr lang="zh-CN" sz="2800">
                <a:solidFill>
                  <a:srgbClr val="FFFFFF"/>
                </a:solidFill>
              </a:rPr>
              <a:t>貼上文字</a:t>
            </a:r>
          </a:p>
        </p:txBody>
      </p:sp>
      <p:sp>
        <p:nvSpPr>
          <p:cNvPr id="919" name="Shape 919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Shape 9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9825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Shape 92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調整圖案中的文字格式</a:t>
            </a:r>
          </a:p>
        </p:txBody>
      </p:sp>
      <p:sp>
        <p:nvSpPr>
          <p:cNvPr id="926" name="Shape 926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927" name="Shape 927"/>
          <p:cNvSpPr/>
          <p:nvPr/>
        </p:nvSpPr>
        <p:spPr>
          <a:xfrm>
            <a:off x="740325" y="3511075"/>
            <a:ext cx="2552700" cy="709500"/>
          </a:xfrm>
          <a:prstGeom prst="wedgeRoundRectCallout">
            <a:avLst>
              <a:gd fmla="val 65774" name="adj1"/>
              <a:gd fmla="val -5619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1.點選邊框</a:t>
            </a:r>
          </a:p>
        </p:txBody>
      </p:sp>
      <p:sp>
        <p:nvSpPr>
          <p:cNvPr id="928" name="Shape 928"/>
          <p:cNvSpPr/>
          <p:nvPr/>
        </p:nvSpPr>
        <p:spPr>
          <a:xfrm rot="10800000">
            <a:off x="6593400" y="2171500"/>
            <a:ext cx="733500" cy="36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9" name="Shape 929"/>
          <p:cNvSpPr/>
          <p:nvPr/>
        </p:nvSpPr>
        <p:spPr>
          <a:xfrm rot="10800000">
            <a:off x="5250450" y="2847775"/>
            <a:ext cx="331200" cy="36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0" name="Shape 930"/>
          <p:cNvSpPr/>
          <p:nvPr/>
        </p:nvSpPr>
        <p:spPr>
          <a:xfrm>
            <a:off x="3295650" y="1495525"/>
            <a:ext cx="2552700" cy="709500"/>
          </a:xfrm>
          <a:prstGeom prst="wedgeRoundRectCallout">
            <a:avLst>
              <a:gd fmla="val 73134" name="adj1"/>
              <a:gd fmla="val 4261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2.字體大小:36</a:t>
            </a:r>
          </a:p>
        </p:txBody>
      </p:sp>
      <p:sp>
        <p:nvSpPr>
          <p:cNvPr id="931" name="Shape 931"/>
          <p:cNvSpPr/>
          <p:nvPr/>
        </p:nvSpPr>
        <p:spPr>
          <a:xfrm>
            <a:off x="6464850" y="3179025"/>
            <a:ext cx="2552700" cy="709500"/>
          </a:xfrm>
          <a:prstGeom prst="wedgeRoundRectCallout">
            <a:avLst>
              <a:gd fmla="val -89449" name="adj1"/>
              <a:gd fmla="val -5772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3.置中對齊</a:t>
            </a:r>
          </a:p>
        </p:txBody>
      </p:sp>
      <p:sp>
        <p:nvSpPr>
          <p:cNvPr id="932" name="Shape 932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Shape 937"/>
          <p:cNvPicPr preferRelativeResize="0"/>
          <p:nvPr/>
        </p:nvPicPr>
        <p:blipFill rotWithShape="1">
          <a:blip r:embed="rId3">
            <a:alphaModFix/>
          </a:blip>
          <a:srcRect b="18066" l="0" r="0" t="0"/>
          <a:stretch/>
        </p:blipFill>
        <p:spPr>
          <a:xfrm>
            <a:off x="0" y="2581225"/>
            <a:ext cx="9144000" cy="4276724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Shape 93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調整圖案格式</a:t>
            </a:r>
          </a:p>
        </p:txBody>
      </p:sp>
      <p:sp>
        <p:nvSpPr>
          <p:cNvPr id="939" name="Shape 939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940" name="Shape 940"/>
          <p:cNvSpPr/>
          <p:nvPr/>
        </p:nvSpPr>
        <p:spPr>
          <a:xfrm rot="10800000">
            <a:off x="4314900" y="3151550"/>
            <a:ext cx="219000" cy="369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1" name="Shape 941"/>
          <p:cNvSpPr/>
          <p:nvPr/>
        </p:nvSpPr>
        <p:spPr>
          <a:xfrm>
            <a:off x="952500" y="3114425"/>
            <a:ext cx="2847900" cy="641400"/>
          </a:xfrm>
          <a:prstGeom prst="wedgeRoundRectCallout">
            <a:avLst>
              <a:gd fmla="val 66391" name="adj1"/>
              <a:gd fmla="val 1240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1</a:t>
            </a:r>
            <a:r>
              <a:rPr lang="zh-CN" sz="2800">
                <a:solidFill>
                  <a:srgbClr val="FFFFFF"/>
                </a:solidFill>
              </a:rPr>
              <a:t>.</a:t>
            </a:r>
            <a:r>
              <a:rPr lang="zh-CN" sz="2800">
                <a:solidFill>
                  <a:srgbClr val="FFFFFF"/>
                </a:solidFill>
              </a:rPr>
              <a:t>填滿顏色:白色</a:t>
            </a:r>
          </a:p>
        </p:txBody>
      </p:sp>
      <p:sp>
        <p:nvSpPr>
          <p:cNvPr id="942" name="Shape 942"/>
          <p:cNvSpPr/>
          <p:nvPr/>
        </p:nvSpPr>
        <p:spPr>
          <a:xfrm>
            <a:off x="5829300" y="2981300"/>
            <a:ext cx="3162600" cy="709500"/>
          </a:xfrm>
          <a:prstGeom prst="wedgeRoundRectCallout">
            <a:avLst>
              <a:gd fmla="val -65360" name="adj1"/>
              <a:gd fmla="val 370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3</a:t>
            </a:r>
            <a:r>
              <a:rPr lang="zh-CN" sz="2800">
                <a:solidFill>
                  <a:srgbClr val="FFFFFF"/>
                </a:solidFill>
              </a:rPr>
              <a:t>.</a:t>
            </a:r>
            <a:r>
              <a:rPr lang="zh-CN" sz="2800">
                <a:solidFill>
                  <a:srgbClr val="FFFFFF"/>
                </a:solidFill>
              </a:rPr>
              <a:t>線條寬度:4像素</a:t>
            </a:r>
          </a:p>
        </p:txBody>
      </p:sp>
      <p:sp>
        <p:nvSpPr>
          <p:cNvPr id="943" name="Shape 943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  <p:sp>
        <p:nvSpPr>
          <p:cNvPr id="944" name="Shape 944"/>
          <p:cNvSpPr/>
          <p:nvPr/>
        </p:nvSpPr>
        <p:spPr>
          <a:xfrm rot="10800000">
            <a:off x="4667325" y="3151550"/>
            <a:ext cx="219000" cy="369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5" name="Shape 945"/>
          <p:cNvSpPr/>
          <p:nvPr/>
        </p:nvSpPr>
        <p:spPr>
          <a:xfrm rot="10800000">
            <a:off x="5019750" y="3151550"/>
            <a:ext cx="219000" cy="369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6" name="Shape 946"/>
          <p:cNvSpPr/>
          <p:nvPr/>
        </p:nvSpPr>
        <p:spPr>
          <a:xfrm>
            <a:off x="2695575" y="2002837"/>
            <a:ext cx="3581400" cy="641400"/>
          </a:xfrm>
          <a:prstGeom prst="wedgeRoundRectCallout">
            <a:avLst>
              <a:gd fmla="val 9574" name="adj1"/>
              <a:gd fmla="val 11592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2</a:t>
            </a:r>
            <a:r>
              <a:rPr lang="zh-CN" sz="2800">
                <a:solidFill>
                  <a:srgbClr val="FFFFFF"/>
                </a:solidFill>
              </a:rPr>
              <a:t>.</a:t>
            </a:r>
            <a:r>
              <a:rPr lang="zh-CN" sz="2800">
                <a:solidFill>
                  <a:srgbClr val="FFFFFF"/>
                </a:solidFill>
              </a:rPr>
              <a:t>線條</a:t>
            </a:r>
            <a:r>
              <a:rPr lang="zh-CN" sz="2800">
                <a:solidFill>
                  <a:srgbClr val="FFFFFF"/>
                </a:solidFill>
              </a:rPr>
              <a:t>顏色:</a:t>
            </a:r>
            <a:r>
              <a:rPr lang="zh-CN" sz="2800">
                <a:solidFill>
                  <a:srgbClr val="FFFFFF"/>
                </a:solidFill>
              </a:rPr>
              <a:t>淺紅色1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Shape 9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8300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Shape 95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調整圖案對齊</a:t>
            </a:r>
          </a:p>
        </p:txBody>
      </p:sp>
      <p:sp>
        <p:nvSpPr>
          <p:cNvPr id="953" name="Shape 953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954" name="Shape 954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  <p:sp>
        <p:nvSpPr>
          <p:cNvPr id="955" name="Shape 955"/>
          <p:cNvSpPr/>
          <p:nvPr/>
        </p:nvSpPr>
        <p:spPr>
          <a:xfrm>
            <a:off x="2133479" y="1687458"/>
            <a:ext cx="752100" cy="695100"/>
          </a:xfrm>
          <a:prstGeom prst="wedgeEllipseCallout">
            <a:avLst>
              <a:gd fmla="val 72862" name="adj1"/>
              <a:gd fmla="val 1007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56" name="Shape 956"/>
          <p:cNvSpPr/>
          <p:nvPr/>
        </p:nvSpPr>
        <p:spPr>
          <a:xfrm>
            <a:off x="2133479" y="2906658"/>
            <a:ext cx="752100" cy="695099"/>
          </a:xfrm>
          <a:prstGeom prst="wedgeEllipseCallout">
            <a:avLst>
              <a:gd fmla="val 84260" name="adj1"/>
              <a:gd fmla="val 870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957" name="Shape 957"/>
          <p:cNvSpPr/>
          <p:nvPr/>
        </p:nvSpPr>
        <p:spPr>
          <a:xfrm>
            <a:off x="5924424" y="2525650"/>
            <a:ext cx="752100" cy="695100"/>
          </a:xfrm>
          <a:prstGeom prst="wedgeEllipseCallout">
            <a:avLst>
              <a:gd fmla="val -52517" name="adj1"/>
              <a:gd fmla="val 5803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調整圖案控制點</a:t>
            </a:r>
          </a:p>
        </p:txBody>
      </p:sp>
      <p:sp>
        <p:nvSpPr>
          <p:cNvPr id="963" name="Shape 963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964" name="Shape 964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  <p:pic>
        <p:nvPicPr>
          <p:cNvPr id="965" name="Shape 965"/>
          <p:cNvPicPr preferRelativeResize="0"/>
          <p:nvPr/>
        </p:nvPicPr>
        <p:blipFill rotWithShape="1">
          <a:blip r:embed="rId3">
            <a:alphaModFix/>
          </a:blip>
          <a:srcRect b="31096" l="32189" r="0" t="0"/>
          <a:stretch/>
        </p:blipFill>
        <p:spPr>
          <a:xfrm>
            <a:off x="0" y="1554475"/>
            <a:ext cx="9144000" cy="5303475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Shape 966"/>
          <p:cNvSpPr/>
          <p:nvPr/>
        </p:nvSpPr>
        <p:spPr>
          <a:xfrm rot="10800000">
            <a:off x="2697750" y="4286050"/>
            <a:ext cx="331200" cy="36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7" name="Shape 967"/>
          <p:cNvSpPr/>
          <p:nvPr/>
        </p:nvSpPr>
        <p:spPr>
          <a:xfrm>
            <a:off x="1292775" y="5006650"/>
            <a:ext cx="3327000" cy="709500"/>
          </a:xfrm>
          <a:prstGeom prst="wedgeRoundRectCallout">
            <a:avLst>
              <a:gd fmla="val -4114" name="adj1"/>
              <a:gd fmla="val -8575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1</a:t>
            </a:r>
            <a:r>
              <a:rPr lang="zh-CN" sz="2800">
                <a:solidFill>
                  <a:srgbClr val="FFFFFF"/>
                </a:solidFill>
              </a:rPr>
              <a:t>.</a:t>
            </a:r>
            <a:r>
              <a:rPr lang="zh-CN" sz="2800">
                <a:solidFill>
                  <a:srgbClr val="FFFFFF"/>
                </a:solidFill>
              </a:rPr>
              <a:t>黃色菱形控制點</a:t>
            </a:r>
          </a:p>
        </p:txBody>
      </p:sp>
      <p:sp>
        <p:nvSpPr>
          <p:cNvPr id="968" name="Shape 968"/>
          <p:cNvSpPr/>
          <p:nvPr/>
        </p:nvSpPr>
        <p:spPr>
          <a:xfrm>
            <a:off x="5902875" y="5006650"/>
            <a:ext cx="2222100" cy="927300"/>
          </a:xfrm>
          <a:prstGeom prst="wedgeRoundRectCallout">
            <a:avLst>
              <a:gd fmla="val -64456" name="adj1"/>
              <a:gd fmla="val -4448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2</a:t>
            </a:r>
            <a:r>
              <a:rPr lang="zh-CN" sz="2800">
                <a:solidFill>
                  <a:srgbClr val="FFFFFF"/>
                </a:solidFill>
              </a:rPr>
              <a:t>.</a:t>
            </a:r>
            <a:r>
              <a:rPr lang="zh-CN" sz="2800">
                <a:solidFill>
                  <a:srgbClr val="FFFFFF"/>
                </a:solidFill>
              </a:rPr>
              <a:t>滑鼠左鍵</a:t>
            </a:r>
          </a:p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拖曳移動</a:t>
            </a:r>
          </a:p>
        </p:txBody>
      </p:sp>
      <p:sp>
        <p:nvSpPr>
          <p:cNvPr id="969" name="Shape 969"/>
          <p:cNvSpPr/>
          <p:nvPr/>
        </p:nvSpPr>
        <p:spPr>
          <a:xfrm rot="10800000">
            <a:off x="4964411" y="4524225"/>
            <a:ext cx="548700" cy="552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/>
          <p:nvPr>
            <p:ph type="title"/>
          </p:nvPr>
        </p:nvSpPr>
        <p:spPr>
          <a:xfrm>
            <a:off x="311700" y="5281516"/>
            <a:ext cx="85206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插入圖案完成</a:t>
            </a:r>
          </a:p>
        </p:txBody>
      </p:sp>
      <p:sp>
        <p:nvSpPr>
          <p:cNvPr id="975" name="Shape 975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976" name="Shape 9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950" y="1404837"/>
            <a:ext cx="5172075" cy="3876675"/>
          </a:xfrm>
          <a:prstGeom prst="rect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動手做做看</a:t>
            </a:r>
          </a:p>
        </p:txBody>
      </p:sp>
      <p:sp>
        <p:nvSpPr>
          <p:cNvPr id="982" name="Shape 982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600">
                <a:solidFill>
                  <a:srgbClr val="7F6000"/>
                </a:solidFill>
              </a:rPr>
              <a:t>插入圖案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刪除原本的文字框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插入圖案&gt;圖說&gt;</a:t>
            </a:r>
            <a:r>
              <a:rPr lang="zh-CN" sz="2600"/>
              <a:t>圓角矩形圖說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編輯文字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調整圖案中的文字格式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調整圖案格式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調整圖案對齊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調整圖案控制點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3" name="Shape 983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/>
              <a:t>請試著幫投影片第3～5頁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/>
              <a:t>插入圖說圖案，並調整版面吧</a:t>
            </a:r>
          </a:p>
        </p:txBody>
      </p:sp>
      <p:pic>
        <p:nvPicPr>
          <p:cNvPr id="989" name="Shape 9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619" y="2300294"/>
            <a:ext cx="2800500" cy="2101718"/>
          </a:xfrm>
          <a:prstGeom prst="rect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90" name="Shape 9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727" y="2307772"/>
            <a:ext cx="2800500" cy="2101730"/>
          </a:xfrm>
          <a:prstGeom prst="rect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91" name="Shape 9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1475" y="4255175"/>
            <a:ext cx="2727375" cy="2046849"/>
          </a:xfrm>
          <a:prstGeom prst="rect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92" name="Shape 992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發揮創意</a:t>
            </a:r>
          </a:p>
        </p:txBody>
      </p:sp>
      <p:sp>
        <p:nvSpPr>
          <p:cNvPr id="993" name="Shape 993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對話動畫</a:t>
            </a:r>
          </a:p>
        </p:txBody>
      </p:sp>
      <p:sp>
        <p:nvSpPr>
          <p:cNvPr id="999" name="Shape 999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Part 8</a:t>
            </a:r>
          </a:p>
        </p:txBody>
      </p:sp>
      <p:sp>
        <p:nvSpPr>
          <p:cNvPr id="1000" name="Shape 1000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001" name="Shape 1001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50" y="1639825"/>
            <a:ext cx="1368774" cy="136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150" y="3220250"/>
            <a:ext cx="1368774" cy="136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150" y="4800699"/>
            <a:ext cx="1368774" cy="136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Google文件的成員</a:t>
            </a:r>
          </a:p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251" name="Shape 251"/>
          <p:cNvSpPr/>
          <p:nvPr/>
        </p:nvSpPr>
        <p:spPr>
          <a:xfrm>
            <a:off x="560500" y="4668650"/>
            <a:ext cx="5515500" cy="1632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 txBox="1"/>
          <p:nvPr/>
        </p:nvSpPr>
        <p:spPr>
          <a:xfrm>
            <a:off x="2014000" y="1772375"/>
            <a:ext cx="52716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03669E"/>
                </a:solidFill>
              </a:rPr>
              <a:t>Google文件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2400"/>
              <a:t>文書處理 ( = Word )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2014000" y="3352812"/>
            <a:ext cx="52716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179A03"/>
                </a:solidFill>
              </a:rPr>
              <a:t>Google試算表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2400"/>
              <a:t>試算表統計 ( = Excel )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2014000" y="4933250"/>
            <a:ext cx="52716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783F04"/>
                </a:solidFill>
              </a:rPr>
              <a:t>Google簡報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2400"/>
              <a:t>投影片簡報( =PowerPoint )</a:t>
            </a:r>
          </a:p>
        </p:txBody>
      </p:sp>
      <p:pic>
        <p:nvPicPr>
          <p:cNvPr id="255" name="Shape 2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2550" y="2705937"/>
            <a:ext cx="1438274" cy="143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6405025" y="4125937"/>
            <a:ext cx="25095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CN" sz="3600">
                <a:solidFill>
                  <a:srgbClr val="434343"/>
                </a:solidFill>
              </a:rPr>
              <a:t>Google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CN" sz="3600">
                <a:solidFill>
                  <a:srgbClr val="434343"/>
                </a:solidFill>
              </a:rPr>
              <a:t>雲端硬碟</a:t>
            </a:r>
          </a:p>
        </p:txBody>
      </p:sp>
      <p:sp>
        <p:nvSpPr>
          <p:cNvPr id="257" name="Shape 257"/>
          <p:cNvSpPr/>
          <p:nvPr/>
        </p:nvSpPr>
        <p:spPr>
          <a:xfrm>
            <a:off x="6237875" y="2032952"/>
            <a:ext cx="419100" cy="3837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762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對話動畫</a:t>
            </a:r>
          </a:p>
        </p:txBody>
      </p:sp>
      <p:sp>
        <p:nvSpPr>
          <p:cNvPr id="1007" name="Shape 1007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008" name="Shape 1008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09" name="Shape 10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000" y="2241800"/>
            <a:ext cx="437197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Shape 10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8250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Shape 101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右邊圖說：插入動畫(1/2)</a:t>
            </a:r>
          </a:p>
        </p:txBody>
      </p:sp>
      <p:sp>
        <p:nvSpPr>
          <p:cNvPr id="1016" name="Shape 1016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017" name="Shape 1017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  <p:sp>
        <p:nvSpPr>
          <p:cNvPr id="1018" name="Shape 1018"/>
          <p:cNvSpPr/>
          <p:nvPr/>
        </p:nvSpPr>
        <p:spPr>
          <a:xfrm>
            <a:off x="4482251" y="5992975"/>
            <a:ext cx="2924100" cy="695100"/>
          </a:xfrm>
          <a:prstGeom prst="wedgeRoundRectCallout">
            <a:avLst>
              <a:gd fmla="val 31247" name="adj1"/>
              <a:gd fmla="val -7925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zh-CN" sz="2800">
                <a:solidFill>
                  <a:srgbClr val="FFFFFF"/>
                </a:solidFill>
              </a:rPr>
              <a:t>滑鼠左鍵點選</a:t>
            </a:r>
          </a:p>
        </p:txBody>
      </p:sp>
      <p:sp>
        <p:nvSpPr>
          <p:cNvPr id="1019" name="Shape 1019"/>
          <p:cNvSpPr/>
          <p:nvPr/>
        </p:nvSpPr>
        <p:spPr>
          <a:xfrm>
            <a:off x="716479" y="1638258"/>
            <a:ext cx="752100" cy="695100"/>
          </a:xfrm>
          <a:prstGeom prst="wedgeEllipseCallout">
            <a:avLst>
              <a:gd fmla="val 83841" name="adj1"/>
              <a:gd fmla="val 924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020" name="Shape 1020"/>
          <p:cNvSpPr/>
          <p:nvPr/>
        </p:nvSpPr>
        <p:spPr>
          <a:xfrm>
            <a:off x="854329" y="4731258"/>
            <a:ext cx="752100" cy="695100"/>
          </a:xfrm>
          <a:prstGeom prst="wedgeEllipseCallout">
            <a:avLst>
              <a:gd fmla="val 83841" name="adj1"/>
              <a:gd fmla="val 924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Shape 10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8250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Shape 102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右邊圖說：插入動畫(2/2)</a:t>
            </a:r>
          </a:p>
        </p:txBody>
      </p:sp>
      <p:sp>
        <p:nvSpPr>
          <p:cNvPr id="1027" name="Shape 1027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028" name="Shape 1028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  <p:sp>
        <p:nvSpPr>
          <p:cNvPr id="1029" name="Shape 1029"/>
          <p:cNvSpPr/>
          <p:nvPr/>
        </p:nvSpPr>
        <p:spPr>
          <a:xfrm>
            <a:off x="3887751" y="3081450"/>
            <a:ext cx="2924100" cy="695100"/>
          </a:xfrm>
          <a:prstGeom prst="wedgeRoundRectCallout">
            <a:avLst>
              <a:gd fmla="val 59533" name="adj1"/>
              <a:gd fmla="val 1867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4</a:t>
            </a:r>
            <a:r>
              <a:rPr b="0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zh-CN" sz="2800">
                <a:solidFill>
                  <a:srgbClr val="FFFFFF"/>
                </a:solidFill>
              </a:rPr>
              <a:t>動畫類型:放大</a:t>
            </a:r>
          </a:p>
        </p:txBody>
      </p:sp>
      <p:sp>
        <p:nvSpPr>
          <p:cNvPr id="1030" name="Shape 1030"/>
          <p:cNvSpPr/>
          <p:nvPr/>
        </p:nvSpPr>
        <p:spPr>
          <a:xfrm>
            <a:off x="3558349" y="3900550"/>
            <a:ext cx="3253500" cy="695100"/>
          </a:xfrm>
          <a:prstGeom prst="wedgeRoundRectCallout">
            <a:avLst>
              <a:gd fmla="val 57245" name="adj1"/>
              <a:gd fmla="val -2859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5</a:t>
            </a:r>
            <a:r>
              <a:rPr b="0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zh-CN" sz="2800">
                <a:solidFill>
                  <a:srgbClr val="FFFFFF"/>
                </a:solidFill>
              </a:rPr>
              <a:t>開始條件:點擊時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Shape 10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8250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Shape 103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左邊圖說：插入動畫(1/2)</a:t>
            </a:r>
          </a:p>
        </p:txBody>
      </p:sp>
      <p:sp>
        <p:nvSpPr>
          <p:cNvPr id="1037" name="Shape 1037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038" name="Shape 1038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  <p:sp>
        <p:nvSpPr>
          <p:cNvPr id="1039" name="Shape 1039"/>
          <p:cNvSpPr/>
          <p:nvPr/>
        </p:nvSpPr>
        <p:spPr>
          <a:xfrm>
            <a:off x="3172676" y="5165875"/>
            <a:ext cx="2924100" cy="695100"/>
          </a:xfrm>
          <a:prstGeom prst="wedgeRoundRectCallout">
            <a:avLst>
              <a:gd fmla="val -20021" name="adj1"/>
              <a:gd fmla="val 9303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zh-CN" sz="2800">
                <a:solidFill>
                  <a:srgbClr val="FFFFFF"/>
                </a:solidFill>
              </a:rPr>
              <a:t>滑鼠左鍵點選</a:t>
            </a:r>
          </a:p>
        </p:txBody>
      </p:sp>
      <p:sp>
        <p:nvSpPr>
          <p:cNvPr id="1040" name="Shape 1040"/>
          <p:cNvSpPr/>
          <p:nvPr/>
        </p:nvSpPr>
        <p:spPr>
          <a:xfrm>
            <a:off x="716479" y="1638258"/>
            <a:ext cx="752100" cy="695100"/>
          </a:xfrm>
          <a:prstGeom prst="wedgeEllipseCallout">
            <a:avLst>
              <a:gd fmla="val 83841" name="adj1"/>
              <a:gd fmla="val 924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041" name="Shape 1041"/>
          <p:cNvSpPr/>
          <p:nvPr/>
        </p:nvSpPr>
        <p:spPr>
          <a:xfrm>
            <a:off x="854329" y="4731258"/>
            <a:ext cx="752100" cy="695100"/>
          </a:xfrm>
          <a:prstGeom prst="wedgeEllipseCallout">
            <a:avLst>
              <a:gd fmla="val 83841" name="adj1"/>
              <a:gd fmla="val 924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Shape 10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8250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Shape 104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左邊圖說：插入動畫(2/2)</a:t>
            </a:r>
          </a:p>
        </p:txBody>
      </p:sp>
      <p:sp>
        <p:nvSpPr>
          <p:cNvPr id="1048" name="Shape 1048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049" name="Shape 1049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  <p:sp>
        <p:nvSpPr>
          <p:cNvPr id="1050" name="Shape 1050"/>
          <p:cNvSpPr/>
          <p:nvPr/>
        </p:nvSpPr>
        <p:spPr>
          <a:xfrm>
            <a:off x="3887751" y="3538075"/>
            <a:ext cx="2924100" cy="695100"/>
          </a:xfrm>
          <a:prstGeom prst="wedgeRoundRectCallout">
            <a:avLst>
              <a:gd fmla="val 59533" name="adj1"/>
              <a:gd fmla="val 1867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4</a:t>
            </a:r>
            <a:r>
              <a:rPr b="0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zh-CN" sz="2800">
                <a:solidFill>
                  <a:srgbClr val="FFFFFF"/>
                </a:solidFill>
              </a:rPr>
              <a:t>動畫類型:放大</a:t>
            </a:r>
          </a:p>
        </p:txBody>
      </p:sp>
      <p:sp>
        <p:nvSpPr>
          <p:cNvPr id="1051" name="Shape 1051"/>
          <p:cNvSpPr/>
          <p:nvPr/>
        </p:nvSpPr>
        <p:spPr>
          <a:xfrm>
            <a:off x="3515150" y="4357175"/>
            <a:ext cx="3296700" cy="1044900"/>
          </a:xfrm>
          <a:prstGeom prst="wedgeRoundRectCallout">
            <a:avLst>
              <a:gd fmla="val 57672" name="adj1"/>
              <a:gd fmla="val -3988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5</a:t>
            </a:r>
            <a:r>
              <a:rPr b="0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zh-CN" sz="2800">
                <a:solidFill>
                  <a:srgbClr val="FFFFFF"/>
                </a:solidFill>
              </a:rPr>
              <a:t>開始條件: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接續上一個動畫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 txBox="1"/>
          <p:nvPr>
            <p:ph type="title"/>
          </p:nvPr>
        </p:nvSpPr>
        <p:spPr>
          <a:xfrm>
            <a:off x="311700" y="5281516"/>
            <a:ext cx="85206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對話動畫完成</a:t>
            </a:r>
          </a:p>
        </p:txBody>
      </p:sp>
      <p:sp>
        <p:nvSpPr>
          <p:cNvPr id="1057" name="Shape 1057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058" name="Shape 1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Shape 1059"/>
          <p:cNvSpPr/>
          <p:nvPr/>
        </p:nvSpPr>
        <p:spPr>
          <a:xfrm>
            <a:off x="6573700" y="4890175"/>
            <a:ext cx="2521200" cy="810300"/>
          </a:xfrm>
          <a:prstGeom prst="wedgeRoundRectCallout">
            <a:avLst>
              <a:gd fmla="val -21295" name="adj1"/>
              <a:gd fmla="val -7615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播放預覽動畫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動手做做看</a:t>
            </a:r>
          </a:p>
        </p:txBody>
      </p:sp>
      <p:sp>
        <p:nvSpPr>
          <p:cNvPr id="1065" name="Shape 1065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600">
                <a:solidFill>
                  <a:srgbClr val="7F6000"/>
                </a:solidFill>
              </a:rPr>
              <a:t>設定對話動畫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選擇右邊圖說 &gt; 插入動畫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CN"/>
              <a:t>動畫類型:放大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CN"/>
              <a:t>開始條件:點擊時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選擇左邊圖說 &gt; 插入動畫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CN"/>
              <a:t>動畫類型:放大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CN"/>
              <a:t>開始條件:接續上一個動畫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6" name="Shape 1066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Shape 1071"/>
          <p:cNvPicPr preferRelativeResize="0"/>
          <p:nvPr/>
        </p:nvPicPr>
        <p:blipFill rotWithShape="1">
          <a:blip r:embed="rId3">
            <a:alphaModFix/>
          </a:blip>
          <a:srcRect b="0" l="62468" r="0" t="0"/>
          <a:stretch/>
        </p:blipFill>
        <p:spPr>
          <a:xfrm>
            <a:off x="5712125" y="1638250"/>
            <a:ext cx="3431875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Shape 107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動畫設定</a:t>
            </a:r>
          </a:p>
        </p:txBody>
      </p:sp>
      <p:sp>
        <p:nvSpPr>
          <p:cNvPr id="1073" name="Shape 1073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刪除動畫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動畫類型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(動畫播放)開始條件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逐段顯示：內容文字的動畫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(動畫)持續時間</a:t>
            </a:r>
          </a:p>
        </p:txBody>
      </p:sp>
      <p:sp>
        <p:nvSpPr>
          <p:cNvPr id="1074" name="Shape 1074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075" name="Shape 1075"/>
          <p:cNvSpPr/>
          <p:nvPr/>
        </p:nvSpPr>
        <p:spPr>
          <a:xfrm>
            <a:off x="6010154" y="3406283"/>
            <a:ext cx="752100" cy="695100"/>
          </a:xfrm>
          <a:prstGeom prst="wedgeEllipseCallout">
            <a:avLst>
              <a:gd fmla="val 91370" name="adj1"/>
              <a:gd fmla="val -1698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076" name="Shape 1076"/>
          <p:cNvSpPr/>
          <p:nvPr/>
        </p:nvSpPr>
        <p:spPr>
          <a:xfrm>
            <a:off x="6010154" y="2610458"/>
            <a:ext cx="752100" cy="695099"/>
          </a:xfrm>
          <a:prstGeom prst="wedgeEllipseCallout">
            <a:avLst>
              <a:gd fmla="val 99388" name="adj1"/>
              <a:gd fmla="val 6032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077" name="Shape 1077"/>
          <p:cNvSpPr/>
          <p:nvPr/>
        </p:nvSpPr>
        <p:spPr>
          <a:xfrm>
            <a:off x="8034804" y="2136608"/>
            <a:ext cx="752100" cy="695100"/>
          </a:xfrm>
          <a:prstGeom prst="wedgeEllipseCallout">
            <a:avLst>
              <a:gd fmla="val 55860" name="adj1"/>
              <a:gd fmla="val 8882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78" name="Shape 1078"/>
          <p:cNvSpPr/>
          <p:nvPr/>
        </p:nvSpPr>
        <p:spPr>
          <a:xfrm>
            <a:off x="6010154" y="4250608"/>
            <a:ext cx="752100" cy="695100"/>
          </a:xfrm>
          <a:prstGeom prst="wedgeEllipseCallout">
            <a:avLst>
              <a:gd fmla="val 91370" name="adj1"/>
              <a:gd fmla="val -1698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079" name="Shape 1079"/>
          <p:cNvSpPr/>
          <p:nvPr/>
        </p:nvSpPr>
        <p:spPr>
          <a:xfrm>
            <a:off x="7282704" y="5051883"/>
            <a:ext cx="752100" cy="695100"/>
          </a:xfrm>
          <a:prstGeom prst="wedgeEllipseCallout">
            <a:avLst>
              <a:gd fmla="val 25269" name="adj1"/>
              <a:gd fmla="val -7648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1080" name="Shape 1080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補充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 txBox="1"/>
          <p:nvPr>
            <p:ph type="title"/>
          </p:nvPr>
        </p:nvSpPr>
        <p:spPr>
          <a:xfrm>
            <a:off x="311700" y="685225"/>
            <a:ext cx="58572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動畫類型</a:t>
            </a:r>
          </a:p>
        </p:txBody>
      </p:sp>
      <p:sp>
        <p:nvSpPr>
          <p:cNvPr id="1086" name="Shape 1086"/>
          <p:cNvSpPr txBox="1"/>
          <p:nvPr>
            <p:ph idx="1" type="body"/>
          </p:nvPr>
        </p:nvSpPr>
        <p:spPr>
          <a:xfrm>
            <a:off x="311700" y="2568798"/>
            <a:ext cx="27495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CN"/>
              <a:t>出現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CN"/>
              <a:t>淡入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CN"/>
              <a:t>飛入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CN"/>
              <a:t>從左側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zh-CN"/>
              <a:t>從</a:t>
            </a:r>
            <a:r>
              <a:rPr lang="zh-CN" sz="2000"/>
              <a:t>右側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zh-CN"/>
              <a:t>從</a:t>
            </a:r>
            <a:r>
              <a:rPr lang="zh-CN" sz="2000"/>
              <a:t>下方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zh-CN"/>
              <a:t>從</a:t>
            </a:r>
            <a:r>
              <a:rPr lang="zh-CN" sz="2000"/>
              <a:t>上方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zh-CN"/>
              <a:t>放大</a:t>
            </a:r>
          </a:p>
        </p:txBody>
      </p:sp>
      <p:sp>
        <p:nvSpPr>
          <p:cNvPr id="1087" name="Shape 1087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1088" name="Shape 1088"/>
          <p:cNvPicPr preferRelativeResize="0"/>
          <p:nvPr/>
        </p:nvPicPr>
        <p:blipFill rotWithShape="1">
          <a:blip r:embed="rId3">
            <a:alphaModFix/>
          </a:blip>
          <a:srcRect b="0" l="77636" r="0" t="0"/>
          <a:stretch/>
        </p:blipFill>
        <p:spPr>
          <a:xfrm>
            <a:off x="6168750" y="-50"/>
            <a:ext cx="29752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Shape 1089"/>
          <p:cNvSpPr txBox="1"/>
          <p:nvPr>
            <p:ph idx="2" type="body"/>
          </p:nvPr>
        </p:nvSpPr>
        <p:spPr>
          <a:xfrm>
            <a:off x="3419268" y="2568798"/>
            <a:ext cx="27495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CN"/>
              <a:t>消失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CN"/>
              <a:t>淡出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CN"/>
              <a:t>飛出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CN"/>
              <a:t>向左側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CN"/>
              <a:t>向右側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CN"/>
              <a:t>向下方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CN"/>
              <a:t>向上方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CN"/>
              <a:t>縮小</a:t>
            </a:r>
          </a:p>
        </p:txBody>
      </p:sp>
      <p:sp>
        <p:nvSpPr>
          <p:cNvPr id="1090" name="Shape 1090"/>
          <p:cNvSpPr txBox="1"/>
          <p:nvPr>
            <p:ph idx="3" type="subTitle"/>
          </p:nvPr>
        </p:nvSpPr>
        <p:spPr>
          <a:xfrm>
            <a:off x="311700" y="1495525"/>
            <a:ext cx="27495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A.出現動畫</a:t>
            </a:r>
          </a:p>
        </p:txBody>
      </p:sp>
      <p:sp>
        <p:nvSpPr>
          <p:cNvPr id="1091" name="Shape 1091"/>
          <p:cNvSpPr txBox="1"/>
          <p:nvPr>
            <p:ph idx="4" type="subTitle"/>
          </p:nvPr>
        </p:nvSpPr>
        <p:spPr>
          <a:xfrm>
            <a:off x="3419268" y="1495525"/>
            <a:ext cx="27495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B.消失動畫</a:t>
            </a:r>
          </a:p>
        </p:txBody>
      </p:sp>
      <p:sp>
        <p:nvSpPr>
          <p:cNvPr id="1092" name="Shape 1092"/>
          <p:cNvSpPr txBox="1"/>
          <p:nvPr>
            <p:ph idx="3" type="subTitle"/>
          </p:nvPr>
        </p:nvSpPr>
        <p:spPr>
          <a:xfrm>
            <a:off x="0" y="5441475"/>
            <a:ext cx="61686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C.強調動畫：旋轉</a:t>
            </a:r>
          </a:p>
        </p:txBody>
      </p:sp>
      <p:sp>
        <p:nvSpPr>
          <p:cNvPr id="1093" name="Shape 1093"/>
          <p:cNvSpPr/>
          <p:nvPr/>
        </p:nvSpPr>
        <p:spPr>
          <a:xfrm rot="932409">
            <a:off x="4855540" y="289058"/>
            <a:ext cx="1147758" cy="519978"/>
          </a:xfrm>
          <a:prstGeom prst="flowChartAlternateProcess">
            <a:avLst/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補充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Shape 1098"/>
          <p:cNvPicPr preferRelativeResize="0"/>
          <p:nvPr/>
        </p:nvPicPr>
        <p:blipFill rotWithShape="1">
          <a:blip r:embed="rId3">
            <a:alphaModFix/>
          </a:blip>
          <a:srcRect b="0" l="63881" r="0" t="0"/>
          <a:stretch/>
        </p:blipFill>
        <p:spPr>
          <a:xfrm>
            <a:off x="5841349" y="1638300"/>
            <a:ext cx="3302649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Shape 109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(動畫播放)開始條件</a:t>
            </a:r>
          </a:p>
        </p:txBody>
      </p:sp>
      <p:sp>
        <p:nvSpPr>
          <p:cNvPr id="1100" name="Shape 1100"/>
          <p:cNvSpPr txBox="1"/>
          <p:nvPr>
            <p:ph idx="1" type="body"/>
          </p:nvPr>
        </p:nvSpPr>
        <p:spPr>
          <a:xfrm>
            <a:off x="311700" y="1639825"/>
            <a:ext cx="54693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7F6000"/>
                </a:solidFill>
              </a:rPr>
              <a:t>點擊時</a:t>
            </a:r>
            <a:r>
              <a:rPr lang="zh-CN"/>
              <a:t>：滑鼠點擊投影片的時候就播放動畫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7F6000"/>
                </a:solidFill>
              </a:rPr>
              <a:t>接續上一個動畫</a:t>
            </a:r>
            <a:r>
              <a:rPr lang="zh-CN"/>
              <a:t>：上一個動畫播放完畢之後，就播放這個動畫</a:t>
            </a:r>
          </a:p>
          <a:p>
            <a:pPr indent="-228600" lvl="0" marL="457200" rtl="0">
              <a:spcBef>
                <a:spcPts val="0"/>
              </a:spcBef>
              <a:buClr>
                <a:srgbClr val="7F6000"/>
              </a:buClr>
            </a:pPr>
            <a:r>
              <a:rPr b="1" lang="zh-CN">
                <a:solidFill>
                  <a:srgbClr val="7F6000"/>
                </a:solidFill>
              </a:rPr>
              <a:t>與上一個動畫同時顯示</a:t>
            </a:r>
          </a:p>
        </p:txBody>
      </p:sp>
      <p:sp>
        <p:nvSpPr>
          <p:cNvPr id="1101" name="Shape 1101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102" name="Shape 1102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補充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簡報工具介面大PK</a:t>
            </a:r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4">
            <a:alphaModFix/>
          </a:blip>
          <a:srcRect b="0" l="0" r="49571" t="0"/>
          <a:stretch/>
        </p:blipFill>
        <p:spPr>
          <a:xfrm>
            <a:off x="4572000" y="3575"/>
            <a:ext cx="4611149" cy="685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Shape 265"/>
          <p:cNvCxnSpPr/>
          <p:nvPr/>
        </p:nvCxnSpPr>
        <p:spPr>
          <a:xfrm>
            <a:off x="4572000" y="908250"/>
            <a:ext cx="0" cy="367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6" name="Shape 266"/>
          <p:cNvSpPr/>
          <p:nvPr/>
        </p:nvSpPr>
        <p:spPr>
          <a:xfrm>
            <a:off x="13750" y="5270625"/>
            <a:ext cx="4572000" cy="904800"/>
          </a:xfrm>
          <a:prstGeom prst="rect">
            <a:avLst/>
          </a:prstGeom>
          <a:solidFill>
            <a:srgbClr val="5B4400">
              <a:alpha val="796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</a:rPr>
              <a:t>Google</a:t>
            </a:r>
            <a:r>
              <a:rPr lang="zh-CN" sz="3600">
                <a:solidFill>
                  <a:srgbClr val="FFFFFF"/>
                </a:solidFill>
              </a:rPr>
              <a:t>簡報</a:t>
            </a:r>
          </a:p>
        </p:txBody>
      </p:sp>
      <p:sp>
        <p:nvSpPr>
          <p:cNvPr id="267" name="Shape 267"/>
          <p:cNvSpPr/>
          <p:nvPr/>
        </p:nvSpPr>
        <p:spPr>
          <a:xfrm>
            <a:off x="4591575" y="5270625"/>
            <a:ext cx="4572000" cy="904800"/>
          </a:xfrm>
          <a:prstGeom prst="rect">
            <a:avLst/>
          </a:prstGeom>
          <a:solidFill>
            <a:srgbClr val="5B1B10">
              <a:alpha val="796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</a:rPr>
              <a:t>PowerPoint (PPT)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逐段顯示</a:t>
            </a:r>
          </a:p>
        </p:txBody>
      </p:sp>
      <p:sp>
        <p:nvSpPr>
          <p:cNvPr id="1108" name="Shape 1108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9" name="Shape 1109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110" name="Shape 1110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補充</a:t>
            </a:r>
          </a:p>
        </p:txBody>
      </p:sp>
      <p:sp>
        <p:nvSpPr>
          <p:cNvPr id="1111" name="Shape 1111"/>
          <p:cNvSpPr/>
          <p:nvPr/>
        </p:nvSpPr>
        <p:spPr>
          <a:xfrm>
            <a:off x="2232900" y="1886825"/>
            <a:ext cx="4678200" cy="3394500"/>
          </a:xfrm>
          <a:prstGeom prst="wedgeRoundRectCallout">
            <a:avLst>
              <a:gd fmla="val 430" name="adj1"/>
              <a:gd fmla="val 65737" name="adj2"/>
              <a:gd fmla="val 0" name="adj3"/>
            </a:avLst>
          </a:prstGeom>
          <a:solidFill>
            <a:srgbClr val="FFFFFF"/>
          </a:solidFill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/>
              <a:t>我就是天生命硬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3600"/>
              <a:t>從沒遇過倒楣事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lvl="0" rtl="0" algn="ctr">
              <a:spcBef>
                <a:spcPts val="0"/>
              </a:spcBef>
              <a:buNone/>
            </a:pPr>
            <a:r>
              <a:rPr lang="zh-CN" sz="3600"/>
              <a:t>你就別勸我了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3600"/>
              <a:t>再見！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Shape 1116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圖片動畫</a:t>
            </a:r>
          </a:p>
        </p:txBody>
      </p:sp>
      <p:sp>
        <p:nvSpPr>
          <p:cNvPr id="1117" name="Shape 1117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Part 9</a:t>
            </a:r>
          </a:p>
        </p:txBody>
      </p:sp>
      <p:sp>
        <p:nvSpPr>
          <p:cNvPr id="1118" name="Shape 1118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119" name="Shape 1119"/>
          <p:cNvSpPr txBox="1"/>
          <p:nvPr>
            <p:ph idx="2" type="subTitle"/>
          </p:nvPr>
        </p:nvSpPr>
        <p:spPr>
          <a:xfrm>
            <a:off x="2431475" y="3988200"/>
            <a:ext cx="6388800" cy="14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圖片動畫</a:t>
            </a:r>
          </a:p>
        </p:txBody>
      </p:sp>
      <p:sp>
        <p:nvSpPr>
          <p:cNvPr id="1125" name="Shape 1125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126" name="Shape 1126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7" name="Shape 1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000" y="2241800"/>
            <a:ext cx="437197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Shape 113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拆解圖片(1/2)</a:t>
            </a:r>
          </a:p>
        </p:txBody>
      </p:sp>
      <p:sp>
        <p:nvSpPr>
          <p:cNvPr id="1133" name="Shape 1133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4" name="Shape 1134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135" name="Shape 1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425" y="1878087"/>
            <a:ext cx="6141149" cy="2222175"/>
          </a:xfrm>
          <a:prstGeom prst="rect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36" name="Shape 1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585" y="4241575"/>
            <a:ext cx="3525064" cy="2093774"/>
          </a:xfrm>
          <a:prstGeom prst="rect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37" name="Shape 1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6312" y="4241575"/>
            <a:ext cx="2867025" cy="2133600"/>
          </a:xfrm>
          <a:prstGeom prst="rect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138" name="Shape 1138"/>
          <p:cNvSpPr/>
          <p:nvPr/>
        </p:nvSpPr>
        <p:spPr>
          <a:xfrm rot="8098178">
            <a:off x="5776137" y="3721741"/>
            <a:ext cx="400293" cy="88756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9" name="Shape 1139"/>
          <p:cNvSpPr/>
          <p:nvPr/>
        </p:nvSpPr>
        <p:spPr>
          <a:xfrm rot="-9271756">
            <a:off x="2502110" y="3980041"/>
            <a:ext cx="400418" cy="887653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0" name="Shape 1140"/>
          <p:cNvSpPr/>
          <p:nvPr/>
        </p:nvSpPr>
        <p:spPr>
          <a:xfrm>
            <a:off x="3762300" y="1421500"/>
            <a:ext cx="1619400" cy="4566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800">
                <a:solidFill>
                  <a:srgbClr val="FFFFFF"/>
                </a:solidFill>
              </a:rPr>
              <a:t>圖4.png</a:t>
            </a:r>
          </a:p>
        </p:txBody>
      </p:sp>
      <p:sp>
        <p:nvSpPr>
          <p:cNvPr id="1141" name="Shape 1141"/>
          <p:cNvSpPr/>
          <p:nvPr/>
        </p:nvSpPr>
        <p:spPr>
          <a:xfrm>
            <a:off x="1176325" y="6420700"/>
            <a:ext cx="2867100" cy="351000"/>
          </a:xfrm>
          <a:prstGeom prst="rect">
            <a:avLst/>
          </a:prstGeom>
          <a:solidFill>
            <a:srgbClr val="7F6000"/>
          </a:solidFill>
          <a:ln cap="flat" cmpd="sng" w="762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solidFill>
                  <a:srgbClr val="FFFFFF"/>
                </a:solidFill>
              </a:rPr>
              <a:t>圖4-鱷魚.png</a:t>
            </a:r>
          </a:p>
        </p:txBody>
      </p:sp>
      <p:sp>
        <p:nvSpPr>
          <p:cNvPr id="1142" name="Shape 1142"/>
          <p:cNvSpPr/>
          <p:nvPr/>
        </p:nvSpPr>
        <p:spPr>
          <a:xfrm>
            <a:off x="4442575" y="6375175"/>
            <a:ext cx="3525000" cy="351000"/>
          </a:xfrm>
          <a:prstGeom prst="rect">
            <a:avLst/>
          </a:prstGeom>
          <a:solidFill>
            <a:srgbClr val="7F6000"/>
          </a:solidFill>
          <a:ln cap="flat" cmpd="sng" w="762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>
                <a:solidFill>
                  <a:srgbClr val="FFFFFF"/>
                </a:solidFill>
              </a:rPr>
              <a:t>圖4-人物.png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Shape 1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9825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Shape 114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拆解圖片(2/2)</a:t>
            </a:r>
          </a:p>
        </p:txBody>
      </p:sp>
      <p:sp>
        <p:nvSpPr>
          <p:cNvPr id="1149" name="Shape 1149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150" name="Shape 1150"/>
          <p:cNvSpPr/>
          <p:nvPr/>
        </p:nvSpPr>
        <p:spPr>
          <a:xfrm>
            <a:off x="689250" y="3818775"/>
            <a:ext cx="2328900" cy="618300"/>
          </a:xfrm>
          <a:prstGeom prst="wedgeRoundRectCallout">
            <a:avLst>
              <a:gd fmla="val 52844" name="adj1"/>
              <a:gd fmla="val 7646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800">
                <a:solidFill>
                  <a:srgbClr val="FFFFFF"/>
                </a:solidFill>
              </a:rPr>
              <a:t>圖4-鱷魚.png</a:t>
            </a:r>
          </a:p>
        </p:txBody>
      </p:sp>
      <p:sp>
        <p:nvSpPr>
          <p:cNvPr id="1151" name="Shape 1151"/>
          <p:cNvSpPr/>
          <p:nvPr/>
        </p:nvSpPr>
        <p:spPr>
          <a:xfrm>
            <a:off x="6355225" y="3119850"/>
            <a:ext cx="2622300" cy="618300"/>
          </a:xfrm>
          <a:prstGeom prst="wedgeRoundRectCallout">
            <a:avLst>
              <a:gd fmla="val -14728" name="adj1"/>
              <a:gd fmla="val 9336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800">
                <a:solidFill>
                  <a:srgbClr val="FFFFFF"/>
                </a:solidFill>
              </a:rPr>
              <a:t>圖4-人物.png</a:t>
            </a:r>
          </a:p>
        </p:txBody>
      </p:sp>
      <p:sp>
        <p:nvSpPr>
          <p:cNvPr id="1152" name="Shape 1152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Shape 1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8250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Shape 115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鱷魚圖片：插入動畫(1/2)</a:t>
            </a:r>
          </a:p>
        </p:txBody>
      </p:sp>
      <p:sp>
        <p:nvSpPr>
          <p:cNvPr id="1159" name="Shape 1159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160" name="Shape 1160"/>
          <p:cNvSpPr/>
          <p:nvPr/>
        </p:nvSpPr>
        <p:spPr>
          <a:xfrm>
            <a:off x="3849500" y="3222200"/>
            <a:ext cx="2933700" cy="927000"/>
          </a:xfrm>
          <a:prstGeom prst="wedgeRoundRectCallout">
            <a:avLst>
              <a:gd fmla="val -28799" name="adj1"/>
              <a:gd fmla="val 8198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1.選擇鱷魚圖片</a:t>
            </a:r>
          </a:p>
        </p:txBody>
      </p:sp>
      <p:sp>
        <p:nvSpPr>
          <p:cNvPr id="1161" name="Shape 1161"/>
          <p:cNvSpPr/>
          <p:nvPr/>
        </p:nvSpPr>
        <p:spPr>
          <a:xfrm>
            <a:off x="716479" y="1638258"/>
            <a:ext cx="752100" cy="695100"/>
          </a:xfrm>
          <a:prstGeom prst="wedgeEllipseCallout">
            <a:avLst>
              <a:gd fmla="val 83841" name="adj1"/>
              <a:gd fmla="val 924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162" name="Shape 1162"/>
          <p:cNvSpPr/>
          <p:nvPr/>
        </p:nvSpPr>
        <p:spPr>
          <a:xfrm>
            <a:off x="854329" y="4731258"/>
            <a:ext cx="752100" cy="695100"/>
          </a:xfrm>
          <a:prstGeom prst="wedgeEllipseCallout">
            <a:avLst>
              <a:gd fmla="val 83841" name="adj1"/>
              <a:gd fmla="val 924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36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163" name="Shape 1163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Shape 1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9825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Shape 116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鱷魚圖片：插入動畫(2/2)</a:t>
            </a:r>
          </a:p>
        </p:txBody>
      </p:sp>
      <p:sp>
        <p:nvSpPr>
          <p:cNvPr id="1170" name="Shape 1170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171" name="Shape 1171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  <p:sp>
        <p:nvSpPr>
          <p:cNvPr id="1172" name="Shape 1172"/>
          <p:cNvSpPr/>
          <p:nvPr/>
        </p:nvSpPr>
        <p:spPr>
          <a:xfrm>
            <a:off x="3911475" y="3885625"/>
            <a:ext cx="2900400" cy="959400"/>
          </a:xfrm>
          <a:prstGeom prst="wedgeRoundRectCallout">
            <a:avLst>
              <a:gd fmla="val 59533" name="adj1"/>
              <a:gd fmla="val 1867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4</a:t>
            </a:r>
            <a:r>
              <a:rPr b="0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zh-CN" sz="2800">
                <a:solidFill>
                  <a:srgbClr val="FFFFFF"/>
                </a:solidFill>
              </a:rPr>
              <a:t>動畫類型: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從左側飛入</a:t>
            </a:r>
          </a:p>
        </p:txBody>
      </p:sp>
      <p:sp>
        <p:nvSpPr>
          <p:cNvPr id="1173" name="Shape 1173"/>
          <p:cNvSpPr/>
          <p:nvPr/>
        </p:nvSpPr>
        <p:spPr>
          <a:xfrm>
            <a:off x="3911475" y="4968875"/>
            <a:ext cx="2900400" cy="1044900"/>
          </a:xfrm>
          <a:prstGeom prst="wedgeRoundRectCallout">
            <a:avLst>
              <a:gd fmla="val 57672" name="adj1"/>
              <a:gd fmla="val -3988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5</a:t>
            </a:r>
            <a:r>
              <a:rPr b="0" i="0" lang="zh-C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zh-CN" sz="2800">
                <a:solidFill>
                  <a:srgbClr val="FFFFFF"/>
                </a:solidFill>
              </a:rPr>
              <a:t>開始條件: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接續上一個動畫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Shape 1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8300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Shape 1179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變更動畫順序</a:t>
            </a:r>
          </a:p>
        </p:txBody>
      </p:sp>
      <p:sp>
        <p:nvSpPr>
          <p:cNvPr id="1180" name="Shape 1180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181" name="Shape 1181"/>
          <p:cNvSpPr/>
          <p:nvPr/>
        </p:nvSpPr>
        <p:spPr>
          <a:xfrm rot="932409">
            <a:off x="7836515" y="289058"/>
            <a:ext cx="1147758" cy="519978"/>
          </a:xfrm>
          <a:prstGeom prst="flowChartAlternateProcess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</a:rPr>
              <a:t>實作</a:t>
            </a:r>
          </a:p>
        </p:txBody>
      </p:sp>
      <p:sp>
        <p:nvSpPr>
          <p:cNvPr id="1182" name="Shape 1182"/>
          <p:cNvSpPr/>
          <p:nvPr/>
        </p:nvSpPr>
        <p:spPr>
          <a:xfrm rot="-5400000">
            <a:off x="6095400" y="3269500"/>
            <a:ext cx="836100" cy="8103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3" name="Shape 1183"/>
          <p:cNvSpPr/>
          <p:nvPr/>
        </p:nvSpPr>
        <p:spPr>
          <a:xfrm>
            <a:off x="5288300" y="4626550"/>
            <a:ext cx="2933700" cy="927000"/>
          </a:xfrm>
          <a:prstGeom prst="wedgeRoundRectCallout">
            <a:avLst>
              <a:gd fmla="val 28174" name="adj1"/>
              <a:gd fmla="val -10111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把鱷魚圖案動畫</a:t>
            </a:r>
          </a:p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移到第二位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Shape 1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Shape 1189"/>
          <p:cNvSpPr txBox="1"/>
          <p:nvPr>
            <p:ph type="title"/>
          </p:nvPr>
        </p:nvSpPr>
        <p:spPr>
          <a:xfrm>
            <a:off x="311700" y="5281516"/>
            <a:ext cx="85206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圖片動畫完成</a:t>
            </a:r>
          </a:p>
        </p:txBody>
      </p:sp>
      <p:sp>
        <p:nvSpPr>
          <p:cNvPr id="1190" name="Shape 1190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191" name="Shape 1191"/>
          <p:cNvSpPr/>
          <p:nvPr/>
        </p:nvSpPr>
        <p:spPr>
          <a:xfrm>
            <a:off x="6573700" y="4890175"/>
            <a:ext cx="2521200" cy="810300"/>
          </a:xfrm>
          <a:prstGeom prst="wedgeRoundRectCallout">
            <a:avLst>
              <a:gd fmla="val -21295" name="adj1"/>
              <a:gd fmla="val -7615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zh-CN" sz="2800">
                <a:solidFill>
                  <a:srgbClr val="FFFFFF"/>
                </a:solidFill>
              </a:rPr>
              <a:t>播放預覽動畫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動手做做看</a:t>
            </a:r>
          </a:p>
        </p:txBody>
      </p:sp>
      <p:sp>
        <p:nvSpPr>
          <p:cNvPr id="1197" name="Shape 1197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600">
                <a:solidFill>
                  <a:srgbClr val="7F6000"/>
                </a:solidFill>
              </a:rPr>
              <a:t>設定圖片動畫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拆解圖片：改成 鱷魚 跟 人物 兩張圖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鱷魚圖片插入動畫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CN"/>
              <a:t>動畫類型：從左側飛入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CN"/>
              <a:t>開始條件：接續上一個動畫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變更動畫順序：把鱷魚動畫移到第二位</a:t>
            </a:r>
          </a:p>
        </p:txBody>
      </p:sp>
      <p:sp>
        <p:nvSpPr>
          <p:cNvPr id="1198" name="Shape 1198"/>
          <p:cNvSpPr txBox="1"/>
          <p:nvPr>
            <p:ph idx="12" type="sldNum"/>
          </p:nvPr>
        </p:nvSpPr>
        <p:spPr>
          <a:xfrm>
            <a:off x="8431300" y="6440050"/>
            <a:ext cx="7128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